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98"/>
  </p:notesMasterIdLst>
  <p:sldIdLst>
    <p:sldId id="257" r:id="rId3"/>
    <p:sldId id="4954" r:id="rId4"/>
    <p:sldId id="302" r:id="rId5"/>
    <p:sldId id="258" r:id="rId6"/>
    <p:sldId id="260" r:id="rId7"/>
    <p:sldId id="366" r:id="rId8"/>
    <p:sldId id="2134805735" r:id="rId9"/>
    <p:sldId id="2134805729" r:id="rId10"/>
    <p:sldId id="2134805730" r:id="rId11"/>
    <p:sldId id="2134805731" r:id="rId12"/>
    <p:sldId id="2134805734" r:id="rId13"/>
    <p:sldId id="2134805732" r:id="rId14"/>
    <p:sldId id="2076137124" r:id="rId15"/>
    <p:sldId id="2134805736" r:id="rId16"/>
    <p:sldId id="2076137190" r:id="rId17"/>
    <p:sldId id="2076137178" r:id="rId18"/>
    <p:sldId id="2076137127" r:id="rId19"/>
    <p:sldId id="303" r:id="rId20"/>
    <p:sldId id="4958" r:id="rId21"/>
    <p:sldId id="1794" r:id="rId22"/>
    <p:sldId id="2076137187" r:id="rId23"/>
    <p:sldId id="2076137186" r:id="rId24"/>
    <p:sldId id="2076137184" r:id="rId25"/>
    <p:sldId id="2076137158" r:id="rId26"/>
    <p:sldId id="2076137159" r:id="rId27"/>
    <p:sldId id="1797" r:id="rId28"/>
    <p:sldId id="2076137160" r:id="rId29"/>
    <p:sldId id="2076137161" r:id="rId30"/>
    <p:sldId id="2076137162" r:id="rId31"/>
    <p:sldId id="2076137165" r:id="rId32"/>
    <p:sldId id="2076137179" r:id="rId33"/>
    <p:sldId id="1770" r:id="rId34"/>
    <p:sldId id="1771" r:id="rId35"/>
    <p:sldId id="1772" r:id="rId36"/>
    <p:sldId id="1773" r:id="rId37"/>
    <p:sldId id="2076137180" r:id="rId38"/>
    <p:sldId id="1783" r:id="rId39"/>
    <p:sldId id="2076137167" r:id="rId40"/>
    <p:sldId id="1787" r:id="rId41"/>
    <p:sldId id="1820" r:id="rId42"/>
    <p:sldId id="1791" r:id="rId43"/>
    <p:sldId id="2076137169" r:id="rId44"/>
    <p:sldId id="2076137170" r:id="rId45"/>
    <p:sldId id="2076137171" r:id="rId46"/>
    <p:sldId id="2076137172" r:id="rId47"/>
    <p:sldId id="2076137173" r:id="rId48"/>
    <p:sldId id="2076137174" r:id="rId49"/>
    <p:sldId id="1810" r:id="rId50"/>
    <p:sldId id="1811" r:id="rId51"/>
    <p:sldId id="2076137182" r:id="rId52"/>
    <p:sldId id="1747" r:id="rId53"/>
    <p:sldId id="1798" r:id="rId54"/>
    <p:sldId id="1799" r:id="rId55"/>
    <p:sldId id="1800" r:id="rId56"/>
    <p:sldId id="1801" r:id="rId57"/>
    <p:sldId id="1807" r:id="rId58"/>
    <p:sldId id="1802" r:id="rId59"/>
    <p:sldId id="1805" r:id="rId60"/>
    <p:sldId id="2076137181" r:id="rId61"/>
    <p:sldId id="2076137149" r:id="rId62"/>
    <p:sldId id="1781" r:id="rId63"/>
    <p:sldId id="2076137150" r:id="rId64"/>
    <p:sldId id="2076137151" r:id="rId65"/>
    <p:sldId id="2076137152" r:id="rId66"/>
    <p:sldId id="1795" r:id="rId67"/>
    <p:sldId id="2076137153" r:id="rId68"/>
    <p:sldId id="2076137154" r:id="rId69"/>
    <p:sldId id="2076137155" r:id="rId70"/>
    <p:sldId id="1792" r:id="rId71"/>
    <p:sldId id="2076137156" r:id="rId72"/>
    <p:sldId id="2076137183" r:id="rId73"/>
    <p:sldId id="1775" r:id="rId74"/>
    <p:sldId id="1803" r:id="rId75"/>
    <p:sldId id="1804" r:id="rId76"/>
    <p:sldId id="2076137144" r:id="rId77"/>
    <p:sldId id="2076137145" r:id="rId78"/>
    <p:sldId id="2076137146" r:id="rId79"/>
    <p:sldId id="2076137147" r:id="rId80"/>
    <p:sldId id="1808" r:id="rId81"/>
    <p:sldId id="1809" r:id="rId82"/>
    <p:sldId id="1779" r:id="rId83"/>
    <p:sldId id="1757" r:id="rId84"/>
    <p:sldId id="1758" r:id="rId85"/>
    <p:sldId id="1759" r:id="rId86"/>
    <p:sldId id="1760" r:id="rId87"/>
    <p:sldId id="2076137031" r:id="rId88"/>
    <p:sldId id="2076137037" r:id="rId89"/>
    <p:sldId id="4950" r:id="rId90"/>
    <p:sldId id="4926" r:id="rId91"/>
    <p:sldId id="4994" r:id="rId92"/>
    <p:sldId id="4928" r:id="rId93"/>
    <p:sldId id="4995" r:id="rId94"/>
    <p:sldId id="4929" r:id="rId95"/>
    <p:sldId id="4999" r:id="rId96"/>
    <p:sldId id="5027" r:id="rId97"/>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E830623-EF35-4A38-A24A-70AB310C1BFD}">
          <p14:sldIdLst>
            <p14:sldId id="257"/>
            <p14:sldId id="4954"/>
            <p14:sldId id="302"/>
            <p14:sldId id="258"/>
            <p14:sldId id="260"/>
            <p14:sldId id="366"/>
            <p14:sldId id="2134805735"/>
            <p14:sldId id="2134805729"/>
            <p14:sldId id="2134805730"/>
            <p14:sldId id="2134805731"/>
            <p14:sldId id="2134805734"/>
            <p14:sldId id="2134805732"/>
            <p14:sldId id="2076137124"/>
            <p14:sldId id="2134805736"/>
            <p14:sldId id="2076137190"/>
            <p14:sldId id="2076137178"/>
            <p14:sldId id="2076137127"/>
            <p14:sldId id="303"/>
          </p14:sldIdLst>
        </p14:section>
        <p14:section name="Power Platform" id="{9886DA2F-5C5E-40E8-85B9-77BDB9517942}">
          <p14:sldIdLst>
            <p14:sldId id="4958"/>
            <p14:sldId id="1794"/>
            <p14:sldId id="2076137187"/>
            <p14:sldId id="2076137186"/>
            <p14:sldId id="2076137184"/>
            <p14:sldId id="2076137158"/>
            <p14:sldId id="2076137159"/>
            <p14:sldId id="1797"/>
            <p14:sldId id="2076137160"/>
            <p14:sldId id="2076137161"/>
            <p14:sldId id="2076137162"/>
            <p14:sldId id="2076137165"/>
            <p14:sldId id="2076137179"/>
            <p14:sldId id="1770"/>
            <p14:sldId id="1771"/>
            <p14:sldId id="1772"/>
            <p14:sldId id="1773"/>
          </p14:sldIdLst>
        </p14:section>
        <p14:section name="Power Apps" id="{BD559662-EAD0-4144-86B4-5D7318329D5F}">
          <p14:sldIdLst>
            <p14:sldId id="2076137180"/>
            <p14:sldId id="1783"/>
            <p14:sldId id="2076137167"/>
            <p14:sldId id="1787"/>
            <p14:sldId id="1820"/>
            <p14:sldId id="1791"/>
            <p14:sldId id="2076137169"/>
            <p14:sldId id="2076137170"/>
            <p14:sldId id="2076137171"/>
            <p14:sldId id="2076137172"/>
            <p14:sldId id="2076137173"/>
            <p14:sldId id="2076137174"/>
            <p14:sldId id="1810"/>
            <p14:sldId id="1811"/>
          </p14:sldIdLst>
        </p14:section>
        <p14:section name="Power Automate" id="{ACB2432A-58DF-489B-BAAB-D516A825BE90}">
          <p14:sldIdLst>
            <p14:sldId id="2076137182"/>
            <p14:sldId id="1747"/>
            <p14:sldId id="1798"/>
            <p14:sldId id="1799"/>
            <p14:sldId id="1800"/>
            <p14:sldId id="1801"/>
            <p14:sldId id="1807"/>
            <p14:sldId id="1802"/>
            <p14:sldId id="1805"/>
          </p14:sldIdLst>
        </p14:section>
        <p14:section name="Power Virtual Agents" id="{13DF154E-FE1F-48B3-ADD4-C33271E31C56}">
          <p14:sldIdLst>
            <p14:sldId id="2076137181"/>
            <p14:sldId id="2076137149"/>
            <p14:sldId id="1781"/>
            <p14:sldId id="2076137150"/>
            <p14:sldId id="2076137151"/>
            <p14:sldId id="2076137152"/>
            <p14:sldId id="1795"/>
            <p14:sldId id="2076137153"/>
            <p14:sldId id="2076137154"/>
            <p14:sldId id="2076137155"/>
            <p14:sldId id="1792"/>
            <p14:sldId id="2076137156"/>
          </p14:sldIdLst>
        </p14:section>
        <p14:section name="Power BI" id="{582215DC-3F70-4162-A15C-C2D8230C3C3B}">
          <p14:sldIdLst>
            <p14:sldId id="2076137183"/>
            <p14:sldId id="1775"/>
            <p14:sldId id="1803"/>
            <p14:sldId id="1804"/>
            <p14:sldId id="2076137144"/>
            <p14:sldId id="2076137145"/>
            <p14:sldId id="2076137146"/>
            <p14:sldId id="2076137147"/>
            <p14:sldId id="1808"/>
            <p14:sldId id="1809"/>
            <p14:sldId id="1779"/>
            <p14:sldId id="1757"/>
            <p14:sldId id="1758"/>
            <p14:sldId id="1759"/>
            <p14:sldId id="1760"/>
            <p14:sldId id="2076137031"/>
            <p14:sldId id="2076137037"/>
          </p14:sldIdLst>
        </p14:section>
        <p14:section name="Practice Questions (Power Apps, Power Automate)" id="{1F755BCC-0605-48ED-8EB4-9CFBFC389A26}">
          <p14:sldIdLst>
            <p14:sldId id="4950"/>
            <p14:sldId id="4926"/>
            <p14:sldId id="4994"/>
            <p14:sldId id="4928"/>
            <p14:sldId id="4995"/>
            <p14:sldId id="4929"/>
            <p14:sldId id="4999"/>
            <p14:sldId id="5027"/>
          </p14:sldIdLst>
        </p14:section>
        <p14:section name="Practice Questions (PVA, Power BI)" id="{4B336814-72D4-43A8-9910-88637D0FABD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3438" autoAdjust="0"/>
    <p:restoredTop sz="95256" autoAdjust="0"/>
  </p:normalViewPr>
  <p:slideViewPr>
    <p:cSldViewPr snapToGrid="0" snapToObjects="1">
      <p:cViewPr varScale="1">
        <p:scale>
          <a:sx n="82" d="100"/>
          <a:sy n="82" d="100"/>
        </p:scale>
        <p:origin x="108" y="252"/>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1216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A0423246-C931-4730-A4A2-BFED4E238903}" type="datetimeFigureOut">
              <a:rPr lang="en-US" smtClean="0"/>
              <a:t>10/12/2022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3ECB9C95-065E-427E-B067-A9D5E8863451}" type="slidenum">
              <a:rPr lang="en-US" smtClean="0"/>
              <a:t>‹#›</a:t>
            </a:fld>
            <a:endParaRPr lang="en-US"/>
          </a:p>
        </p:txBody>
      </p:sp>
    </p:spTree>
    <p:extLst>
      <p:ext uri="{BB962C8B-B14F-4D97-AF65-F5344CB8AC3E}">
        <p14:creationId xmlns:p14="http://schemas.microsoft.com/office/powerpoint/2010/main" val="390060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microsoft.com/TrustCenter/Privacy/gdpr/default.aspx"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youtu.be/J5i7h4Uzju4"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ka.ms/TryPVA"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power-bi/desktop-tutorial-analyzing-sales-data-from-excel-and-an-odata-feed/"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power-bi/transform-model/desktop-measures"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learn/modules/build-simple-dashboard/3-transform-data"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learn/modules/build-simple-dashboard/4-visualize-data"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learn/modules/build-simple-dashboard/5-build-dashboard"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learn/modules/build-simple-dashboard/6-collaborate-share"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a:t>
            </a:fld>
            <a:endParaRPr lang="en-US"/>
          </a:p>
        </p:txBody>
      </p:sp>
    </p:spTree>
    <p:extLst>
      <p:ext uri="{BB962C8B-B14F-4D97-AF65-F5344CB8AC3E}">
        <p14:creationId xmlns:p14="http://schemas.microsoft.com/office/powerpoint/2010/main" val="2927054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Power Platform is comprised of four key products: Power Apps, Power Automate, and Power BI and Power Virtual Agents.</a:t>
            </a:r>
          </a:p>
          <a:p>
            <a:endParaRPr lang="en-US" b="1" dirty="0">
              <a:effectLst/>
            </a:endParaRPr>
          </a:p>
          <a:p>
            <a:r>
              <a:rPr lang="en-US" b="1" dirty="0">
                <a:effectLst/>
              </a:rPr>
              <a:t>Power Apps</a:t>
            </a:r>
            <a:r>
              <a:rPr lang="en-US" dirty="0">
                <a:effectLst/>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 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b="1" dirty="0">
              <a:effectLst/>
            </a:endParaRPr>
          </a:p>
          <a:p>
            <a:r>
              <a:rPr lang="en-US" b="1" dirty="0">
                <a:effectLst/>
              </a:rPr>
              <a:t>Power Automate</a:t>
            </a:r>
            <a:r>
              <a:rPr lang="en-US" dirty="0">
                <a:effectLst/>
              </a:rPr>
              <a:t> lets users create automated workflows between applications and services. It helps automate repetitive business processes such as communication, data collections, and decision approvals. If you have ever been performing a repetitive task for work and think, “This is so easy a monkey could do it,” Power Automate is your new best friend. Don't waste important productive hours on drafting the same email for a weekly update or walking approvals through. Not only for the individual user, Power Automate allows for the creation of enterprise-grade process automation. Power </a:t>
            </a:r>
            <a:r>
              <a:rPr lang="en-US" dirty="0" err="1">
                <a:effectLst/>
              </a:rPr>
              <a:t>Automate's</a:t>
            </a:r>
            <a:r>
              <a:rPr lang="en-US" dirty="0">
                <a:effectLst/>
              </a:rPr>
              <a:t> simple interface allows every level of user to automate work tasks from beginners to seasoned developers.</a:t>
            </a:r>
          </a:p>
          <a:p>
            <a:endParaRPr lang="en-US" b="1" dirty="0">
              <a:effectLst/>
            </a:endParaRPr>
          </a:p>
          <a:p>
            <a:r>
              <a:rPr lang="en-US" b="1" dirty="0">
                <a:effectLst/>
              </a:rPr>
              <a:t>Power BI</a:t>
            </a:r>
            <a:r>
              <a:rPr lang="en-US" dirty="0">
                <a:effectLst/>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 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b="1" dirty="0">
              <a:effectLst/>
            </a:endParaRPr>
          </a:p>
          <a:p>
            <a:r>
              <a:rPr lang="en-US" b="1" dirty="0">
                <a:effectLst/>
              </a:rPr>
              <a:t>Power Virtual Agents</a:t>
            </a:r>
            <a:r>
              <a:rPr lang="en-US" dirty="0">
                <a:effectLst/>
              </a:rPr>
              <a:t> enables anyone to create powerful chatbots using a guided, no-code graphical interface, without the need for data scientists or developers. 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21142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Apps</a:t>
            </a:r>
            <a:r>
              <a:rPr lang="en-US" sz="882" b="0" i="0" u="none" strike="noStrike" kern="1200" dirty="0">
                <a:solidFill>
                  <a:schemeClr val="tx1"/>
                </a:solidFill>
                <a:effectLst/>
                <a:latin typeface="Segoe UI Light" pitchFamily="34" charset="0"/>
                <a:ea typeface="+mn-ea"/>
                <a:cs typeface="+mn-cs"/>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20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Automate</a:t>
            </a:r>
            <a:r>
              <a:rPr lang="en-US" sz="882" b="0" i="0" u="none" strike="noStrike" kern="1200" dirty="0">
                <a:solidFill>
                  <a:schemeClr val="tx1"/>
                </a:solidFill>
                <a:effectLst/>
                <a:latin typeface="Segoe UI Light" pitchFamily="34" charset="0"/>
                <a:ea typeface="+mn-ea"/>
                <a:cs typeface="+mn-cs"/>
              </a:rPr>
              <a:t> lets users create automated workflows between applications and services. It helps automate repetitive business processes such as communication, data collections, and decision approvals.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You can avoid </a:t>
            </a:r>
            <a:r>
              <a:rPr lang="en-US" sz="882" b="0" i="0" u="none" strike="noStrike" kern="1200" dirty="0" err="1">
                <a:solidFill>
                  <a:schemeClr val="tx1"/>
                </a:solidFill>
                <a:effectLst/>
                <a:latin typeface="Segoe UI Light" pitchFamily="34" charset="0"/>
                <a:ea typeface="+mn-ea"/>
                <a:cs typeface="+mn-cs"/>
              </a:rPr>
              <a:t>wasiting</a:t>
            </a:r>
            <a:r>
              <a:rPr lang="en-US" sz="882" b="0" i="0" u="none" strike="noStrike" kern="1200" dirty="0">
                <a:solidFill>
                  <a:schemeClr val="tx1"/>
                </a:solidFill>
                <a:effectLst/>
                <a:latin typeface="Segoe UI Light" pitchFamily="34" charset="0"/>
                <a:ea typeface="+mn-ea"/>
                <a:cs typeface="+mn-cs"/>
              </a:rPr>
              <a:t> important productive hours on drafting the same email for a weekly update or walking approvals through. Not only for the individual user, Power Automate allows for the creation of enterprise-grade process automation. Power </a:t>
            </a:r>
            <a:r>
              <a:rPr lang="en-US" sz="882" b="0" i="0" u="none" strike="noStrike" kern="1200" dirty="0" err="1">
                <a:solidFill>
                  <a:schemeClr val="tx1"/>
                </a:solidFill>
                <a:effectLst/>
                <a:latin typeface="Segoe UI Light" pitchFamily="34" charset="0"/>
                <a:ea typeface="+mn-ea"/>
                <a:cs typeface="+mn-cs"/>
              </a:rPr>
              <a:t>Automate's</a:t>
            </a:r>
            <a:r>
              <a:rPr lang="en-US" sz="882" b="0" i="0" u="none" strike="noStrike" kern="1200" dirty="0">
                <a:solidFill>
                  <a:schemeClr val="tx1"/>
                </a:solidFill>
                <a:effectLst/>
                <a:latin typeface="Segoe UI Light" pitchFamily="34" charset="0"/>
                <a:ea typeface="+mn-ea"/>
                <a:cs typeface="+mn-cs"/>
              </a:rPr>
              <a:t> simple interface allows every level of user to automate work tasks from beginners to seasoned developers.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92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a:solidFill>
                  <a:schemeClr val="tx1"/>
                </a:solidFill>
                <a:effectLst/>
                <a:latin typeface="Segoe UI Light" pitchFamily="34" charset="0"/>
                <a:ea typeface="+mn-ea"/>
                <a:cs typeface="+mn-cs"/>
              </a:rPr>
              <a:t>Power BI</a:t>
            </a:r>
            <a:r>
              <a:rPr lang="en-US" sz="882" b="0" i="0" u="none" strike="noStrike" kern="1200">
                <a:solidFill>
                  <a:schemeClr val="tx1"/>
                </a:solidFill>
                <a:effectLst/>
                <a:latin typeface="Segoe UI Light" pitchFamily="34" charset="0"/>
                <a:ea typeface="+mn-ea"/>
                <a:cs typeface="+mn-cs"/>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a:t>
            </a: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569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Virtual Agents</a:t>
            </a:r>
            <a:r>
              <a:rPr lang="en-US" sz="882" b="0" i="0" u="none" strike="noStrike" kern="1200" dirty="0">
                <a:solidFill>
                  <a:schemeClr val="tx1"/>
                </a:solidFill>
                <a:effectLst/>
                <a:latin typeface="Segoe UI Light" pitchFamily="34" charset="0"/>
                <a:ea typeface="+mn-ea"/>
                <a:cs typeface="+mn-cs"/>
              </a:rPr>
              <a:t> enables anyone to create powerful chatbots using a guided, no-code graphical interface, without the need for data scientists or developers.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034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Dataverse</a:t>
            </a:r>
            <a:r>
              <a:rPr lang="en-US" sz="882" b="0" i="0" u="none" strike="noStrike" kern="1200" dirty="0">
                <a:solidFill>
                  <a:schemeClr val="tx1"/>
                </a:solidFill>
                <a:effectLst/>
                <a:latin typeface="Segoe UI Light" pitchFamily="34" charset="0"/>
                <a:ea typeface="+mn-ea"/>
                <a:cs typeface="+mn-cs"/>
              </a:rPr>
              <a:t> is a scalable data service and app platform which lets users securely store and manage data from multiple sources and integrate that data in business applications using a common data model to ensure ease and consistency to users. Dataverse is the common currency that enables the components of Power Platform to work together. It’s the foundation that enables the consolidation, display, and manipulation of data.</a:t>
            </a:r>
          </a:p>
          <a:p>
            <a:endParaRPr lang="en-US" sz="882" b="0" i="0" u="none" strike="noStrike"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942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Power Platform is made powerful by its ability to leverage data across many platforms. To do this, components of the Power Platform use connectors. You can think of connectors as a bridge from your data source to your app or workflow which allows information to be conveyed back and forth. Connectors allow you to extend your business solutions across platforms and add functionality for your users, and Power Platform has more than 275 connectors with the ability to build custom connectors as well.</a:t>
            </a:r>
          </a:p>
          <a:p>
            <a:r>
              <a:rPr lang="en-US" sz="882" b="0" i="0" u="none" strike="noStrike" kern="1200" dirty="0">
                <a:solidFill>
                  <a:schemeClr val="tx1"/>
                </a:solidFill>
                <a:effectLst/>
                <a:latin typeface="Segoe UI Light" pitchFamily="34" charset="0"/>
                <a:ea typeface="+mn-ea"/>
                <a:cs typeface="+mn-cs"/>
              </a:rPr>
              <a:t>It is important to note that premium connectors require a paid plan for use. The connector reference in the summary and resources unit lists all connectors and whether they are considered standard or premium. Custom connectors are also considered a premium feature.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 Protection:</a:t>
            </a:r>
          </a:p>
          <a:p>
            <a:r>
              <a:rPr lang="en-US" sz="882" b="0" i="0" u="none" strike="noStrike" kern="1200" dirty="0">
                <a:solidFill>
                  <a:schemeClr val="tx1"/>
                </a:solidFill>
                <a:effectLst/>
                <a:latin typeface="Segoe UI Light" pitchFamily="34" charset="0"/>
                <a:ea typeface="+mn-ea"/>
                <a:cs typeface="+mn-cs"/>
              </a:rPr>
              <a:t>Data as it is in transit between user devices and the Microsoft datacenters are secured. Connections established between customers and Microsoft datacenters are encrypted, and all public endpoints are secured using industry-standard TLS. TLS effectively establishes a security-enhanced browser to server connection to help ensure data confidentiality and integrity between desktops and datacenters. API access from the customer endpoint to the server is also similarly protected. Currently, TLS 1.2 (or higher) is required for accessing the server endpoints.</a:t>
            </a:r>
          </a:p>
          <a:p>
            <a:endParaRPr lang="en-US" sz="882" b="0" i="0" u="none" strike="noStrike" kern="1200" dirty="0">
              <a:solidFill>
                <a:schemeClr val="tx1"/>
              </a:solidFill>
              <a:effectLst/>
              <a:latin typeface="Segoe UI Light" pitchFamily="34" charset="0"/>
              <a:ea typeface="+mn-ea"/>
              <a:cs typeface="+mn-cs"/>
            </a:endParaRPr>
          </a:p>
          <a:p>
            <a:pPr algn="l"/>
            <a:r>
              <a:rPr lang="en-US" b="1" i="0" dirty="0">
                <a:effectLst/>
                <a:latin typeface="Segoe UI" panose="020B0502040204020203" pitchFamily="34" charset="0"/>
              </a:rPr>
              <a:t>Resources to manage GDPR Compliance</a:t>
            </a:r>
          </a:p>
          <a:p>
            <a:pPr algn="l"/>
            <a:r>
              <a:rPr lang="en-US" b="0" i="0" dirty="0">
                <a:effectLst/>
                <a:latin typeface="Segoe UI" panose="020B0502040204020203" pitchFamily="34" charset="0"/>
              </a:rPr>
              <a:t>The European Union General Data Protection Regulation (GDPR) is one of the newest privacy regulations enacted that gives rights to people to manage their personal data. A complete discussion of GDPR is beyond the scope of this content, however the Power Platform does fully support the GDPR. For more GDPR resources and information, visit the Trust Center at </a:t>
            </a:r>
            <a:r>
              <a:rPr lang="en-US" b="0" i="0" u="none" strike="noStrike" dirty="0">
                <a:effectLst/>
                <a:latin typeface="Segoe UI" panose="020B0502040204020203" pitchFamily="34" charset="0"/>
                <a:hlinkClick r:id="rId3"/>
              </a:rPr>
              <a:t>https://www.microsoft.com/TrustCenter/Privacy/gdpr/default.aspx</a:t>
            </a:r>
            <a:r>
              <a:rPr lang="en-US" b="0" i="0" dirty="0">
                <a:effectLst/>
                <a:latin typeface="Segoe UI" panose="020B0502040204020203" pitchFamily="34" charset="0"/>
              </a:rPr>
              <a:t> .</a:t>
            </a:r>
          </a:p>
          <a:p>
            <a:br>
              <a:rPr lang="en-US" dirty="0"/>
            </a:br>
            <a:endParaRPr lang="en-US" sz="882"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31</a:t>
            </a:fld>
            <a:endParaRPr lang="en-US"/>
          </a:p>
        </p:txBody>
      </p:sp>
    </p:spTree>
    <p:extLst>
      <p:ext uri="{BB962C8B-B14F-4D97-AF65-F5344CB8AC3E}">
        <p14:creationId xmlns:p14="http://schemas.microsoft.com/office/powerpoint/2010/main" val="428187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Dataverse is a cloud-based solution that easily structures a variety of data and business logic to support interconnected applications and processes in a secure and compliant manner. Managed and maintained by Microsoft, </a:t>
            </a:r>
            <a:r>
              <a:rPr lang="en-US" b="0" i="0" dirty="0" err="1">
                <a:effectLst/>
                <a:latin typeface="Segoe UI" panose="020B0502040204020203" pitchFamily="34" charset="0"/>
              </a:rPr>
              <a:t>Dataverseis</a:t>
            </a:r>
            <a:r>
              <a:rPr lang="en-US" b="0" i="0" dirty="0">
                <a:effectLst/>
                <a:latin typeface="Segoe UI" panose="020B0502040204020203" pitchFamily="34" charset="0"/>
              </a:rPr>
              <a:t> available globally but deployed geographically to comply with your potential data residency. It is not designed for stand-alone use on your servers, so you will need an internet connection to access and use it.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Dataverse is designed to be your central data repository for business data, and you might even be using it already. Behind the scenes, it powers many Microsoft Dynamics 365 solutions such as Field Service, Marketing, Customer Service, and Sales. It is also available as part of Power Apps and Power Automate with native connectivity built right in. The AI Builder and Portals features of the Power Platform also utilize Dataverse.</a:t>
            </a:r>
          </a:p>
          <a:p>
            <a:endParaRPr lang="en-US" sz="882" kern="1200" dirty="0">
              <a:solidFill>
                <a:schemeClr val="tx1"/>
              </a:solidFill>
              <a:effectLst/>
              <a:latin typeface="Segoe UI Light" pitchFamily="34" charset="0"/>
              <a:ea typeface="+mn-ea"/>
              <a:cs typeface="+mn-cs"/>
            </a:endParaRPr>
          </a:p>
          <a:p>
            <a:pPr algn="l"/>
            <a:r>
              <a:rPr lang="en-US" b="0" i="0" dirty="0">
                <a:effectLst/>
                <a:latin typeface="Segoe UI" panose="020B0502040204020203" pitchFamily="34" charset="0"/>
              </a:rPr>
              <a:t>The ease of setting up a Dataverse database and standardized data model under it simplifies your ability to concentrate your efforts on building solutions without worrying about infrastructure, storage, and data integration. With your data stored in Dataverse, there are many different ways to access it. You can work with the data natively with tools such as Power Apps or Power Automate. Or through connectors and APIs you can connect to the Common Data Service from any business solution. With the power of features such as role-based security and business rules you can trust your data is safe no matter how it is accessed.</a:t>
            </a:r>
          </a:p>
          <a:p>
            <a:pPr algn="l"/>
            <a:br>
              <a:rPr lang="en-US" dirty="0"/>
            </a:br>
            <a:r>
              <a:rPr lang="en-US" b="1" i="0" dirty="0">
                <a:effectLst/>
                <a:latin typeface="Segoe UI" panose="020B0502040204020203" pitchFamily="34" charset="0"/>
              </a:rPr>
              <a:t>Microsoft Dataverse defined</a:t>
            </a:r>
          </a:p>
          <a:p>
            <a:pPr algn="l"/>
            <a:r>
              <a:rPr lang="en-US" b="0" i="0" dirty="0">
                <a:effectLst/>
                <a:latin typeface="Segoe UI" panose="020B0502040204020203" pitchFamily="34" charset="0"/>
              </a:rPr>
              <a:t>A Dataverse database is a single instance of Dataverse which stores data in a set of standard and custom data structures called tables. A table is a logical set of records (rows) that is used to store data. These are like tables in a relational database, but there are subtle differences. Rows (records) within a table contain many columns (fields) to manage individual pieces of information about a single row.</a:t>
            </a:r>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960265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2</a:t>
            </a:fld>
            <a:endParaRPr lang="en-US"/>
          </a:p>
        </p:txBody>
      </p:sp>
    </p:spTree>
    <p:extLst>
      <p:ext uri="{BB962C8B-B14F-4D97-AF65-F5344CB8AC3E}">
        <p14:creationId xmlns:p14="http://schemas.microsoft.com/office/powerpoint/2010/main" val="1203267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dirty="0">
                <a:solidFill>
                  <a:schemeClr val="tx1"/>
                </a:solidFill>
                <a:effectLst/>
                <a:latin typeface="Segoe UI Light" pitchFamily="34" charset="0"/>
                <a:ea typeface="+mn-ea"/>
                <a:cs typeface="+mn-cs"/>
              </a:rPr>
              <a:t>Types of tables</a:t>
            </a:r>
          </a:p>
          <a:p>
            <a:r>
              <a:rPr lang="en-US" sz="882" kern="1200" dirty="0">
                <a:solidFill>
                  <a:schemeClr val="tx1"/>
                </a:solidFill>
                <a:effectLst/>
                <a:latin typeface="Segoe UI Light" pitchFamily="34" charset="0"/>
                <a:ea typeface="+mn-ea"/>
                <a:cs typeface="+mn-cs"/>
              </a:rPr>
              <a:t>Some of the types of tables are:</a:t>
            </a:r>
          </a:p>
          <a:p>
            <a:pPr lvl="0"/>
            <a:r>
              <a:rPr lang="en-US" sz="882" b="1" kern="1200" dirty="0">
                <a:solidFill>
                  <a:schemeClr val="tx1"/>
                </a:solidFill>
                <a:effectLst/>
                <a:latin typeface="Segoe UI Light" pitchFamily="34" charset="0"/>
                <a:ea typeface="+mn-ea"/>
                <a:cs typeface="+mn-cs"/>
              </a:rPr>
              <a:t>Standard</a:t>
            </a:r>
            <a:r>
              <a:rPr lang="en-US" sz="882" kern="1200" dirty="0">
                <a:solidFill>
                  <a:schemeClr val="tx1"/>
                </a:solidFill>
                <a:effectLst/>
                <a:latin typeface="Segoe UI Light" pitchFamily="34" charset="0"/>
                <a:ea typeface="+mn-ea"/>
                <a:cs typeface="+mn-cs"/>
              </a:rPr>
              <a:t> - The base set of tables that are created for every instance of a Dataverse database. You can add more columns to any entity, but you can only delete columns from a custom entity.</a:t>
            </a:r>
          </a:p>
          <a:p>
            <a:pPr lvl="0"/>
            <a:r>
              <a:rPr lang="en-US" sz="882" b="1" kern="1200" dirty="0">
                <a:solidFill>
                  <a:schemeClr val="tx1"/>
                </a:solidFill>
                <a:effectLst/>
                <a:latin typeface="Segoe UI Light" pitchFamily="34" charset="0"/>
                <a:ea typeface="+mn-ea"/>
                <a:cs typeface="+mn-cs"/>
              </a:rPr>
              <a:t>Custom</a:t>
            </a:r>
            <a:r>
              <a:rPr lang="en-US" sz="882" kern="1200" dirty="0">
                <a:solidFill>
                  <a:schemeClr val="tx1"/>
                </a:solidFill>
                <a:effectLst/>
                <a:latin typeface="Segoe UI Light" pitchFamily="34" charset="0"/>
                <a:ea typeface="+mn-ea"/>
                <a:cs typeface="+mn-cs"/>
              </a:rPr>
              <a:t> - Custom tables are created for a specific business application. All licensed users of Dataverse can access custom tables if they are assigned proper security permissions to do so.</a:t>
            </a:r>
          </a:p>
          <a:p>
            <a:endParaRPr lang="en-US" i="1" dirty="0"/>
          </a:p>
          <a:p>
            <a:r>
              <a:rPr lang="en-US" b="1" i="0" dirty="0">
                <a:solidFill>
                  <a:srgbClr val="171717"/>
                </a:solidFill>
                <a:effectLst/>
                <a:latin typeface="Segoe UI" panose="020B0502040204020203" pitchFamily="34" charset="0"/>
              </a:rPr>
              <a:t>Complex</a:t>
            </a:r>
            <a:r>
              <a:rPr lang="en-US" b="0" i="0" dirty="0">
                <a:solidFill>
                  <a:srgbClr val="171717"/>
                </a:solidFill>
                <a:effectLst/>
                <a:latin typeface="Segoe UI" panose="020B0502040204020203" pitchFamily="34" charset="0"/>
              </a:rPr>
              <a:t> - Tables that contain complex, server-side business logic, including real-time workflows or plug-ins. Some of the tables that are used in Dynamics 365 applications are complex. Care must be taken if you add server-side logic to ensure that users have the proper license to use the complex entity. Additional information about complex tables can be accessed by following the link within the summary unit of this module. </a:t>
            </a:r>
            <a:endParaRPr lang="en-US" b="0" i="1" dirty="0">
              <a:solidFill>
                <a:srgbClr val="171717"/>
              </a:solidFill>
              <a:effectLst/>
              <a:latin typeface="Segoe UI" panose="020B0502040204020203" pitchFamily="34" charset="0"/>
            </a:endParaRPr>
          </a:p>
          <a:p>
            <a:endParaRPr lang="en-US" i="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Always use standard tables and columns when possible. You can rename a table if that makes the table more understandable in the context of your solution. Always review the list of standard tables and make sure a standard table will not meet your needs before you create a new table.</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740905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Tables that relate to one another have a relational connection. Relationships between tables exist in many forms, but the two most common are one-to-many and many-to-many, both of which are supported by Dataverse.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One-to-many relationships are also known as parent-child relationships. In the previous invoice example, the invoice table would be the parent and the line items would be part of the child table. An invoice can have zero, one, or many line items (child rows), but the line item will always be related to just one invoice (parent record). Typically, the child records will not exist without a parent record.</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 column that only allows unique values, such as invoice number, is used to identify the parent record. This unique field is called a key. The same value (the parent key) is stored in the related child rows. This field is called a foreign key when the child record is used to store the parent key value. Ingeniously, filtering is used to display child records with a value in the foreign key that matches the key value in the parent record. This allows applications to display the child records (line items in the previous example) that belong to a particular parent record (invoice in the previous example). This concept underlies many business software applications.</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197737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You can create more than one environment to manage solution development and data storage by setting up one environment for development, another for testing, and another for production use. Also, you can set up an environment based on a geographical location. For example, you might set up an environment for Europe and another for Asia. Each of these environments will have zero or only one instance of Dataverse.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901911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36</a:t>
            </a:fld>
            <a:endParaRPr lang="en-US"/>
          </a:p>
        </p:txBody>
      </p:sp>
    </p:spTree>
    <p:extLst>
      <p:ext uri="{BB962C8B-B14F-4D97-AF65-F5344CB8AC3E}">
        <p14:creationId xmlns:p14="http://schemas.microsoft.com/office/powerpoint/2010/main" val="3983802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Do you have inefficient or legacy business processes that you would like to modernize? Are you still moving information around using paper or even a shared Excel workbook? Do you want to be able to perform these business processes from different devices like PCs or mobile phones? Then you need Power Apps.</a:t>
            </a:r>
          </a:p>
          <a:p>
            <a:r>
              <a:rPr lang="en-US" sz="882" b="0" i="0" u="none" strike="noStrike" kern="1200" dirty="0">
                <a:solidFill>
                  <a:schemeClr val="tx1"/>
                </a:solidFill>
                <a:effectLst/>
                <a:latin typeface="Segoe UI Light" pitchFamily="34" charset="0"/>
                <a:ea typeface="+mn-ea"/>
                <a:cs typeface="+mn-cs"/>
              </a:rPr>
              <a:t>Power Apps is a no-code/low-code platform for building apps that builds off of concepts similar to formulas in an excel workbook such as SUM and TEXT. You can use Power Apps to build simple solutions like vehicle inspection forms and status reports or complex business solutions for purchasing processes and inventory management. If you can envision an app to solve a business problem, then you can use your existing skills to build it. Although this module is geared towards business users with little background in computer science and coding, Power Apps offers advanced functionality and the ability for seasoned developers to design complex applications with ease.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327633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Forms</a:t>
            </a:r>
          </a:p>
          <a:p>
            <a:r>
              <a:rPr lang="en-US" sz="882" b="0" i="0" u="none" strike="noStrike" kern="1200" dirty="0">
                <a:solidFill>
                  <a:schemeClr val="tx1"/>
                </a:solidFill>
                <a:effectLst/>
                <a:latin typeface="Segoe UI Light" pitchFamily="34" charset="0"/>
                <a:ea typeface="+mn-ea"/>
                <a:cs typeface="+mn-cs"/>
              </a:rPr>
              <a:t>Forms are focused on working with a specific table row, often based on a selection from a gallery. In this experience, a user browses a gallery to find and select the desired row displaying the details on the form. Forms enable a user to not only view detailed information, but to save new rows and edit existing ones. The various actions performed with forms are controlled by form modes allowing the form to serve many purposes.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731985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Input Controls</a:t>
            </a:r>
          </a:p>
          <a:p>
            <a:r>
              <a:rPr lang="en-US" sz="882" b="0" i="0" u="none" strike="noStrike" kern="1200" dirty="0">
                <a:solidFill>
                  <a:schemeClr val="tx1"/>
                </a:solidFill>
                <a:effectLst/>
                <a:latin typeface="Segoe UI Light" pitchFamily="34" charset="0"/>
                <a:ea typeface="+mn-ea"/>
                <a:cs typeface="+mn-cs"/>
              </a:rPr>
              <a:t>To allow you maximum flexibility in customizing your apps, </a:t>
            </a:r>
            <a:r>
              <a:rPr lang="en-US" sz="882" b="1" i="0" u="none" strike="noStrike" kern="1200" dirty="0">
                <a:solidFill>
                  <a:schemeClr val="tx1"/>
                </a:solidFill>
                <a:effectLst/>
                <a:latin typeface="Segoe UI Light" pitchFamily="34" charset="0"/>
                <a:ea typeface="+mn-ea"/>
                <a:cs typeface="+mn-cs"/>
              </a:rPr>
              <a:t>Power Apps </a:t>
            </a:r>
            <a:r>
              <a:rPr lang="en-US" sz="882" b="0" i="0" u="none" strike="noStrike" kern="1200" dirty="0">
                <a:solidFill>
                  <a:schemeClr val="tx1"/>
                </a:solidFill>
                <a:effectLst/>
                <a:latin typeface="Segoe UI Light" pitchFamily="34" charset="0"/>
                <a:ea typeface="+mn-ea"/>
                <a:cs typeface="+mn-cs"/>
              </a:rPr>
              <a:t>has a large selection of Input controls. Text inputs, buttons, dropdowns, toggles, date pickers, and sliders are a few examples. You can add these controls to galleries, forms, and screens to build a functional and aesthetic experience for your app. All inputs have a multitude of settings for default data, formatting, and actions which allow you to build an app that has the right user experience for your business process.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670560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Functions</a:t>
            </a:r>
          </a:p>
          <a:p>
            <a:r>
              <a:rPr lang="en-US" sz="882" b="0" i="0" u="none" strike="noStrike" kern="1200" dirty="0">
                <a:solidFill>
                  <a:schemeClr val="tx1"/>
                </a:solidFill>
                <a:effectLst/>
                <a:latin typeface="Segoe UI Light" pitchFamily="34" charset="0"/>
                <a:ea typeface="+mn-ea"/>
                <a:cs typeface="+mn-cs"/>
              </a:rPr>
              <a:t>Functions are the glue that binds all these controls, inputs, and data sources together. You can use one or more functions to create formulas in your apps. These formulas are similar to the language you use in Excel and can be used for actions such as sending data to a data source, formatting information, creating animations, and more. No complicated code is necessary, simply powerful functions with straightforward inputs to enhance your app.</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Now that you have an overview of some of the rich functionality you can achieve with </a:t>
            </a:r>
            <a:r>
              <a:rPr lang="en-US" sz="882" b="1" i="0" u="none" strike="noStrike" kern="1200" dirty="0">
                <a:solidFill>
                  <a:schemeClr val="tx1"/>
                </a:solidFill>
                <a:effectLst/>
                <a:latin typeface="Segoe UI Light" pitchFamily="34" charset="0"/>
                <a:ea typeface="+mn-ea"/>
                <a:cs typeface="+mn-cs"/>
              </a:rPr>
              <a:t>Power Apps</a:t>
            </a:r>
            <a:r>
              <a:rPr lang="en-US" sz="882" b="0" i="0" u="none" strike="noStrike" kern="1200" dirty="0">
                <a:solidFill>
                  <a:schemeClr val="tx1"/>
                </a:solidFill>
                <a:effectLst/>
                <a:latin typeface="Segoe UI Light" pitchFamily="34" charset="0"/>
                <a:ea typeface="+mn-ea"/>
                <a:cs typeface="+mn-cs"/>
              </a:rPr>
              <a:t>, the next section will walk you down the path of building your first app in the next Exercise.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Now that you've created an app, you can share it with specific users, groups, or your whole organization. When you share an app with other people, they can run it in a browser, or in the players for Apple iOS and Google Android.</a:t>
            </a:r>
          </a:p>
          <a:p>
            <a:r>
              <a:rPr lang="en-US" sz="882" b="0" i="0" u="none" strike="noStrike" kern="1200">
                <a:solidFill>
                  <a:schemeClr val="tx1"/>
                </a:solidFill>
                <a:effectLst/>
                <a:latin typeface="Segoe UI Light" pitchFamily="34" charset="0"/>
                <a:ea typeface="+mn-ea"/>
                <a:cs typeface="+mn-cs"/>
              </a:rPr>
              <a:t>Even better, you can give someone permission to update the app.</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6478730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Model-driven app design is a component-focused approach to app development. Model-driven app design does not require code, and the apps you make can be simple or very complex. Unlike canvas app development, where the designer has complete control over app layout, much of the layout is determined for you with model-driven apps and largely designated by the components you add to the app.</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Model your business data</a:t>
            </a:r>
          </a:p>
          <a:p>
            <a:pPr algn="l"/>
            <a:r>
              <a:rPr lang="en-US" b="0" i="0" dirty="0">
                <a:effectLst/>
                <a:latin typeface="Segoe UI" panose="020B0502040204020203" pitchFamily="34" charset="0"/>
              </a:rPr>
              <a:t>Model-driven design uses metadata-driven architecture so that designers can customize apps without writing code. To model business data, you determine what data the app will need and how that data will relate to other data. Metadata means </a:t>
            </a:r>
            <a:r>
              <a:rPr lang="en-US" b="0" i="1" dirty="0">
                <a:effectLst/>
                <a:latin typeface="Segoe UI" panose="020B0502040204020203" pitchFamily="34" charset="0"/>
              </a:rPr>
              <a:t>data about data</a:t>
            </a:r>
            <a:r>
              <a:rPr lang="en-US" b="0" i="0" dirty="0">
                <a:effectLst/>
                <a:latin typeface="Segoe UI" panose="020B0502040204020203" pitchFamily="34" charset="0"/>
              </a:rPr>
              <a:t> and defines the structure of the data stored in Dataverse.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Define your business processes</a:t>
            </a:r>
          </a:p>
          <a:p>
            <a:pPr algn="l"/>
            <a:r>
              <a:rPr lang="en-US" b="0" i="0" dirty="0">
                <a:effectLst/>
                <a:latin typeface="Segoe UI" panose="020B0502040204020203" pitchFamily="34" charset="0"/>
              </a:rPr>
              <a:t>Defining and enforcing consistent business processes is a key aspect of model-driven app design. Consistent processes help ensure that your app users can focus on their work and not worry about having to remember to perform a set of manual steps. Processes can be simple or complex, and they often change over time.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Build the app</a:t>
            </a:r>
          </a:p>
          <a:p>
            <a:pPr algn="l"/>
            <a:r>
              <a:rPr lang="en-US" b="0" i="0" dirty="0">
                <a:effectLst/>
                <a:latin typeface="Segoe UI" panose="020B0502040204020203" pitchFamily="34" charset="0"/>
              </a:rPr>
              <a:t>After modeling data and defining processes, you build your app by selecting and setting up the components you need in the App Designer.</a:t>
            </a:r>
          </a:p>
          <a:p>
            <a:pPr algn="l"/>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a:t>
            </a:fld>
            <a:endParaRPr lang="en-US"/>
          </a:p>
        </p:txBody>
      </p:sp>
    </p:spTree>
    <p:extLst>
      <p:ext uri="{BB962C8B-B14F-4D97-AF65-F5344CB8AC3E}">
        <p14:creationId xmlns:p14="http://schemas.microsoft.com/office/powerpoint/2010/main" val="1339089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A model-driven app consists of several components that you select by using the App Designer. The components and component properties become the metadata. These components includes:</a:t>
            </a:r>
          </a:p>
          <a:p>
            <a:pPr marL="0" indent="0">
              <a:buFontTx/>
              <a:buNone/>
            </a:pPr>
            <a:r>
              <a:rPr lang="en-US" b="1" i="0" dirty="0">
                <a:effectLst/>
                <a:latin typeface="Segoe UI" panose="020B0502040204020203" pitchFamily="34" charset="0"/>
              </a:rPr>
              <a:t>Data</a:t>
            </a:r>
          </a:p>
          <a:p>
            <a:pPr marL="0" indent="0">
              <a:buFontTx/>
              <a:buNone/>
            </a:pPr>
            <a:r>
              <a:rPr lang="en-US" b="0" i="0" dirty="0">
                <a:effectLst/>
                <a:latin typeface="Segoe UI" panose="020B0502040204020203" pitchFamily="34" charset="0"/>
              </a:rPr>
              <a:t>Different data components that can make up a model-driven app which can determine what data the app:</a:t>
            </a:r>
          </a:p>
          <a:p>
            <a:pPr marL="342900" indent="-342900">
              <a:buFont typeface="Arial" panose="020B0604020202020204" pitchFamily="34" charset="0"/>
              <a:buChar char="•"/>
            </a:pPr>
            <a:r>
              <a:rPr lang="en-US" sz="900" dirty="0"/>
              <a:t>Tables</a:t>
            </a:r>
          </a:p>
          <a:p>
            <a:pPr marL="342900" indent="-342900">
              <a:buFont typeface="Arial" panose="020B0604020202020204" pitchFamily="34" charset="0"/>
              <a:buChar char="•"/>
            </a:pPr>
            <a:r>
              <a:rPr lang="en-US" sz="900" dirty="0"/>
              <a:t>Columns</a:t>
            </a:r>
          </a:p>
          <a:p>
            <a:pPr marL="342900" indent="-342900">
              <a:buFont typeface="Arial" panose="020B0604020202020204" pitchFamily="34" charset="0"/>
              <a:buChar char="•"/>
            </a:pPr>
            <a:r>
              <a:rPr lang="en-US" sz="900" dirty="0"/>
              <a:t>Relationships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User interface</a:t>
            </a:r>
          </a:p>
          <a:p>
            <a:pPr marL="0" indent="0">
              <a:buFontTx/>
              <a:buNone/>
            </a:pPr>
            <a:r>
              <a:rPr lang="en-US" b="0" i="0" dirty="0">
                <a:effectLst/>
                <a:latin typeface="Segoe UI" panose="020B0502040204020203" pitchFamily="34" charset="0"/>
              </a:rPr>
              <a:t>The user interface components which determine how users will interact with the app and what designer is used to create or edit the component.</a:t>
            </a:r>
          </a:p>
          <a:p>
            <a:pPr marL="342900" indent="-342900">
              <a:buFont typeface="Arial" panose="020B0604020202020204" pitchFamily="34" charset="0"/>
              <a:buChar char="•"/>
            </a:pPr>
            <a:r>
              <a:rPr lang="en-US" sz="900" dirty="0"/>
              <a:t>App</a:t>
            </a:r>
          </a:p>
          <a:p>
            <a:pPr marL="342900" indent="-342900">
              <a:buFont typeface="Arial" panose="020B0604020202020204" pitchFamily="34" charset="0"/>
              <a:buChar char="•"/>
            </a:pPr>
            <a:r>
              <a:rPr lang="en-US" sz="900" dirty="0"/>
              <a:t>Site map</a:t>
            </a:r>
          </a:p>
          <a:p>
            <a:pPr marL="342900" indent="-342900">
              <a:buFont typeface="Arial" panose="020B0604020202020204" pitchFamily="34" charset="0"/>
              <a:buChar char="•"/>
            </a:pPr>
            <a:r>
              <a:rPr lang="en-US" sz="900" dirty="0"/>
              <a:t>Forms</a:t>
            </a:r>
          </a:p>
          <a:p>
            <a:pPr marL="342900" indent="-342900">
              <a:buFont typeface="Arial" panose="020B0604020202020204" pitchFamily="34" charset="0"/>
              <a:buChar char="•"/>
            </a:pPr>
            <a:r>
              <a:rPr lang="en-US" sz="900" dirty="0"/>
              <a:t>Views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Logic</a:t>
            </a:r>
          </a:p>
          <a:p>
            <a:pPr marL="0" indent="0">
              <a:buFontTx/>
              <a:buNone/>
            </a:pPr>
            <a:r>
              <a:rPr lang="en-US" b="0" i="0" dirty="0">
                <a:effectLst/>
                <a:latin typeface="Segoe UI" panose="020B0502040204020203" pitchFamily="34" charset="0"/>
              </a:rPr>
              <a:t>The logic components determine what business processes, rules, and automation the app will have. Logic types: </a:t>
            </a:r>
          </a:p>
          <a:p>
            <a:pPr marL="342900" indent="-342900">
              <a:buFont typeface="Arial" panose="020B0604020202020204" pitchFamily="34" charset="0"/>
              <a:buChar char="•"/>
            </a:pPr>
            <a:r>
              <a:rPr lang="en-US" sz="900" dirty="0"/>
              <a:t>Business process flows</a:t>
            </a:r>
          </a:p>
          <a:p>
            <a:pPr marL="342900" indent="-342900">
              <a:buFont typeface="Arial" panose="020B0604020202020204" pitchFamily="34" charset="0"/>
              <a:buChar char="•"/>
            </a:pPr>
            <a:r>
              <a:rPr lang="en-US" sz="900" dirty="0"/>
              <a:t>Workflows</a:t>
            </a:r>
          </a:p>
          <a:p>
            <a:pPr marL="342900" indent="-342900">
              <a:buFont typeface="Arial" panose="020B0604020202020204" pitchFamily="34" charset="0"/>
              <a:buChar char="•"/>
            </a:pPr>
            <a:r>
              <a:rPr lang="en-US" sz="900" dirty="0"/>
              <a:t>Actions</a:t>
            </a:r>
          </a:p>
          <a:p>
            <a:pPr marL="342900" indent="-342900">
              <a:buFont typeface="Arial" panose="020B0604020202020204" pitchFamily="34" charset="0"/>
              <a:buChar char="•"/>
            </a:pPr>
            <a:r>
              <a:rPr lang="en-US" sz="900" dirty="0"/>
              <a:t>Business rules</a:t>
            </a:r>
          </a:p>
          <a:p>
            <a:pPr marL="342900" indent="-342900">
              <a:buFont typeface="Arial" panose="020B0604020202020204" pitchFamily="34" charset="0"/>
              <a:buChar char="•"/>
            </a:pPr>
            <a:r>
              <a:rPr lang="en-US" sz="900" dirty="0"/>
              <a:t>Flows</a:t>
            </a:r>
          </a:p>
          <a:p>
            <a:pPr marL="0" indent="0">
              <a:buFontTx/>
              <a:buNone/>
            </a:pPr>
            <a:endParaRPr lang="en-US" b="0" i="0" dirty="0">
              <a:effectLst/>
              <a:latin typeface="Segoe UI" panose="020B0502040204020203" pitchFamily="34" charset="0"/>
            </a:endParaRPr>
          </a:p>
          <a:p>
            <a:pPr marL="0" indent="0">
              <a:buFontTx/>
              <a:buNone/>
            </a:pPr>
            <a:r>
              <a:rPr lang="en-US" b="1" i="0" dirty="0"/>
              <a:t>Visualization</a:t>
            </a:r>
          </a:p>
          <a:p>
            <a:pPr marL="0" indent="0">
              <a:buFontTx/>
              <a:buNone/>
            </a:pPr>
            <a:r>
              <a:rPr lang="en-US" b="0" i="0" dirty="0">
                <a:effectLst/>
                <a:latin typeface="Segoe UI" panose="020B0502040204020203" pitchFamily="34" charset="0"/>
              </a:rPr>
              <a:t>The visualization components determine what type of data and reporting the app will show and have available and which designer is used to create or edit that component.</a:t>
            </a:r>
          </a:p>
          <a:p>
            <a:pPr marL="342900" indent="-342900">
              <a:buFont typeface="Arial" panose="020B0604020202020204" pitchFamily="34" charset="0"/>
              <a:buChar char="•"/>
            </a:pPr>
            <a:r>
              <a:rPr lang="en-US" sz="900" dirty="0"/>
              <a:t>Charts</a:t>
            </a:r>
          </a:p>
          <a:p>
            <a:pPr marL="342900" indent="-342900">
              <a:buFont typeface="Arial" panose="020B0604020202020204" pitchFamily="34" charset="0"/>
              <a:buChar char="•"/>
            </a:pPr>
            <a:r>
              <a:rPr lang="en-US" sz="900" dirty="0"/>
              <a:t>Dashboards</a:t>
            </a:r>
          </a:p>
          <a:p>
            <a:pPr marL="342900" indent="-342900">
              <a:buFont typeface="Arial" panose="020B0604020202020204" pitchFamily="34" charset="0"/>
              <a:buChar char="•"/>
            </a:pPr>
            <a:r>
              <a:rPr lang="en-US" sz="900" dirty="0"/>
              <a:t>Embedded Power BI</a:t>
            </a:r>
          </a:p>
          <a:p>
            <a:pPr marL="0" indent="0">
              <a:buFontTx/>
              <a:buNone/>
            </a:pP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663799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By selecting the Play button in the top right, the app is put into </a:t>
            </a:r>
            <a:r>
              <a:rPr lang="en-US" b="1" i="0" dirty="0">
                <a:effectLst/>
                <a:latin typeface="Segoe UI" panose="020B0502040204020203" pitchFamily="34" charset="0"/>
              </a:rPr>
              <a:t>Play mode</a:t>
            </a:r>
            <a:r>
              <a:rPr lang="en-US" b="0" i="0" dirty="0">
                <a:effectLst/>
                <a:latin typeface="Segoe UI" panose="020B0502040204020203" pitchFamily="34" charset="0"/>
              </a:rPr>
              <a:t>. You can see it then looks completely different and shows the data based on the choices made in the design process.</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Portal users can authenticate by using the following methods:</a:t>
            </a:r>
          </a:p>
          <a:p>
            <a:pPr algn="l">
              <a:buFont typeface="Arial" panose="020B0604020202020204" pitchFamily="34" charset="0"/>
              <a:buChar char="•"/>
            </a:pPr>
            <a:r>
              <a:rPr lang="en-US" b="1" i="0" dirty="0">
                <a:effectLst/>
                <a:latin typeface="Segoe UI" panose="020B0502040204020203" pitchFamily="34" charset="0"/>
              </a:rPr>
              <a:t>Local authentication</a:t>
            </a:r>
            <a:r>
              <a:rPr lang="en-US" b="0" i="0" dirty="0">
                <a:effectLst/>
                <a:latin typeface="Segoe UI" panose="020B0502040204020203" pitchFamily="34" charset="0"/>
              </a:rPr>
              <a:t> - Basic authentication with usernames and passwords are stored in the Common Data Service contact record internally.</a:t>
            </a:r>
          </a:p>
          <a:p>
            <a:pPr algn="l">
              <a:buFont typeface="Arial" panose="020B0604020202020204" pitchFamily="34" charset="0"/>
              <a:buChar char="•"/>
            </a:pPr>
            <a:r>
              <a:rPr lang="en-US" b="1" i="0" dirty="0">
                <a:effectLst/>
                <a:latin typeface="Segoe UI" panose="020B0502040204020203" pitchFamily="34" charset="0"/>
              </a:rPr>
              <a:t>External authentication</a:t>
            </a:r>
            <a:r>
              <a:rPr lang="en-US" b="0" i="0" dirty="0">
                <a:effectLst/>
                <a:latin typeface="Segoe UI" panose="020B0502040204020203" pitchFamily="34" charset="0"/>
              </a:rPr>
              <a:t> - Credentials and password management are handled by other identity providers. Supported authentication providers include:</a:t>
            </a:r>
          </a:p>
          <a:p>
            <a:pPr marL="742950" lvl="1" indent="-285750" algn="l">
              <a:buFont typeface="Arial" panose="020B0604020202020204" pitchFamily="34" charset="0"/>
              <a:buChar char="•"/>
            </a:pPr>
            <a:r>
              <a:rPr lang="en-US" b="0" i="0" dirty="0">
                <a:effectLst/>
                <a:latin typeface="Segoe UI" panose="020B0502040204020203" pitchFamily="34" charset="0"/>
              </a:rPr>
              <a:t>OAuth2 (Microsoft, Twitter, Facebook, Google, LinkedIn, Yahoo)</a:t>
            </a:r>
          </a:p>
          <a:p>
            <a:pPr marL="742950" lvl="1" indent="-285750" algn="l">
              <a:buFont typeface="Arial" panose="020B0604020202020204" pitchFamily="34" charset="0"/>
              <a:buChar char="•"/>
            </a:pPr>
            <a:r>
              <a:rPr lang="en-US" b="0" i="0" dirty="0">
                <a:effectLst/>
                <a:latin typeface="Segoe UI" panose="020B0502040204020203" pitchFamily="34" charset="0"/>
              </a:rPr>
              <a:t>Open ID (Azure Active Directory, Azure Active Directory B2C)</a:t>
            </a:r>
          </a:p>
          <a:p>
            <a:pPr marL="742950" lvl="1" indent="-285750" algn="l">
              <a:buFont typeface="Arial" panose="020B0604020202020204" pitchFamily="34" charset="0"/>
              <a:buChar char="•"/>
            </a:pPr>
            <a:r>
              <a:rPr lang="en-US" b="0" i="0" dirty="0">
                <a:effectLst/>
                <a:latin typeface="Segoe UI" panose="020B0502040204020203" pitchFamily="34" charset="0"/>
              </a:rPr>
              <a:t>WS-Federation and SAML 2.0 (used for integration with on-premises Active Directory and other identity services)</a:t>
            </a:r>
          </a:p>
          <a:p>
            <a:pPr algn="l"/>
            <a:r>
              <a:rPr lang="en-US" b="0" i="0" dirty="0">
                <a:effectLst/>
                <a:latin typeface="Segoe UI" panose="020B0502040204020203" pitchFamily="34" charset="0"/>
              </a:rPr>
              <a:t>Portal administrators can choose to enable or disable any combination of authentication options through portal </a:t>
            </a:r>
            <a:r>
              <a:rPr lang="en-US" b="1" i="0" dirty="0">
                <a:effectLst/>
                <a:latin typeface="Segoe UI" panose="020B0502040204020203" pitchFamily="34" charset="0"/>
              </a:rPr>
              <a:t>Authentication Settings</a:t>
            </a:r>
            <a:r>
              <a:rPr lang="en-US" b="0" i="0" dirty="0">
                <a:effectLst/>
                <a:latin typeface="Segoe UI" panose="020B0502040204020203" pitchFamily="34" charset="0"/>
              </a:rPr>
              <a:t>.</a:t>
            </a:r>
          </a:p>
          <a:p>
            <a:br>
              <a:rPr lang="en-US" dirty="0"/>
            </a:br>
            <a:r>
              <a:rPr lang="en-US" dirty="0"/>
              <a:t>IMPORTANT: AZURE</a:t>
            </a:r>
            <a:r>
              <a:rPr lang="en-US" dirty="0">
                <a:effectLst/>
              </a:rPr>
              <a:t> Active Directory B2C is the recommended identity provider for authentication. If another provider support is required, then it can be configured in Azure Active Directory B2C.</a:t>
            </a:r>
          </a:p>
          <a:p>
            <a:br>
              <a:rPr lang="en-US" dirty="0"/>
            </a:br>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After the user is authenticated and associated with a contact, Power Apps portals use numerous entities to define authorization, that is, what a user is allowed to do. Selecting </a:t>
            </a:r>
            <a:r>
              <a:rPr lang="en-US" b="1" i="0" dirty="0">
                <a:effectLst/>
                <a:latin typeface="Segoe UI" panose="020B0502040204020203" pitchFamily="34" charset="0"/>
              </a:rPr>
              <a:t>Share</a:t>
            </a:r>
            <a:r>
              <a:rPr lang="en-US" b="0" i="0" dirty="0">
                <a:effectLst/>
                <a:latin typeface="Segoe UI" panose="020B0502040204020203" pitchFamily="34" charset="0"/>
              </a:rPr>
              <a:t> from the portal app options will provide information on how to share the portal app with internal and external users.</a:t>
            </a:r>
            <a:br>
              <a:rPr lang="en-US" dirty="0"/>
            </a:br>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50</a:t>
            </a:fld>
            <a:endParaRPr lang="en-US"/>
          </a:p>
        </p:txBody>
      </p:sp>
    </p:spTree>
    <p:extLst>
      <p:ext uri="{BB962C8B-B14F-4D97-AF65-F5344CB8AC3E}">
        <p14:creationId xmlns:p14="http://schemas.microsoft.com/office/powerpoint/2010/main" val="1182258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Do you find yourself downloading email attachments and then uploading the file to the database? Power Automate can help. Does the process of getting a new purchase order approved involve you taking a form from desk to desk to get sign off? Power Automate can help. Do you have to log into a website every morning, find the daily numbers, and then save those into another system? Power Automate can help.</a:t>
            </a:r>
          </a:p>
          <a:p>
            <a:pPr algn="l"/>
            <a:r>
              <a:rPr lang="en-US" b="0" i="0" dirty="0">
                <a:effectLst/>
                <a:latin typeface="Segoe UI" panose="020B0502040204020203" pitchFamily="34" charset="0"/>
              </a:rPr>
              <a:t>Power Automate is all about having computers manage repetitive tasks. Power Automate allows anyone with knowledge of the business process to create a repeatable flow that when triggered, leaps into action and performs the process.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Common scenarios and capabilities of Power Automate:</a:t>
            </a:r>
          </a:p>
          <a:p>
            <a:pPr marL="171450" indent="-171450" algn="l">
              <a:buFont typeface="Arial" panose="020B0604020202020204" pitchFamily="34" charset="0"/>
              <a:buChar char="•"/>
            </a:pPr>
            <a:r>
              <a:rPr lang="en-US" b="0" i="0" dirty="0">
                <a:effectLst/>
                <a:latin typeface="Segoe UI" panose="020B0502040204020203" pitchFamily="34" charset="0"/>
              </a:rPr>
              <a:t>Automating of repetitive tasks like moving data from one system to another</a:t>
            </a:r>
          </a:p>
          <a:p>
            <a:pPr marL="171450" indent="-171450" algn="l">
              <a:buFont typeface="Arial" panose="020B0604020202020204" pitchFamily="34" charset="0"/>
              <a:buChar char="•"/>
            </a:pPr>
            <a:r>
              <a:rPr lang="en-US" b="0" i="0" dirty="0">
                <a:effectLst/>
                <a:latin typeface="Segoe UI" panose="020B0502040204020203" pitchFamily="34" charset="0"/>
              </a:rPr>
              <a:t>Guiding a user through a process so they can complete the different stages</a:t>
            </a:r>
          </a:p>
          <a:p>
            <a:pPr marL="171450" indent="-171450" algn="l">
              <a:buFont typeface="Arial" panose="020B0604020202020204" pitchFamily="34" charset="0"/>
              <a:buChar char="•"/>
            </a:pPr>
            <a:r>
              <a:rPr lang="en-US" b="0" i="0" dirty="0">
                <a:effectLst/>
                <a:latin typeface="Segoe UI" panose="020B0502040204020203" pitchFamily="34" charset="0"/>
              </a:rPr>
              <a:t>Connecting to external data sources via one of the hundreds of connectors or directly via an API</a:t>
            </a:r>
          </a:p>
          <a:p>
            <a:pPr marL="171450" indent="-171450" algn="l">
              <a:buFont typeface="Arial" panose="020B0604020202020204" pitchFamily="34" charset="0"/>
              <a:buChar char="•"/>
            </a:pPr>
            <a:r>
              <a:rPr lang="en-US" b="0" i="0" dirty="0">
                <a:effectLst/>
                <a:latin typeface="Segoe UI" panose="020B0502040204020203" pitchFamily="34" charset="0"/>
              </a:rPr>
              <a:t>Automating desktop based processes with robotic process automation (RPA) capabilities</a:t>
            </a:r>
          </a:p>
          <a:p>
            <a:br>
              <a:rPr lang="en-US" dirty="0"/>
            </a:br>
            <a:r>
              <a:rPr lang="en-US" dirty="0"/>
              <a:t>Will dive into the example flow in next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045051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As you can see even the business process has many decision points. Your flow easily handles the decisions without you writing any code.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140704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Power Automate works by creating flows, of which there are three types:</a:t>
            </a:r>
          </a:p>
          <a:p>
            <a:pPr marL="171450" indent="-171450" algn="l">
              <a:buFont typeface="Arial" panose="020B0604020202020204" pitchFamily="34" charset="0"/>
              <a:buChar char="•"/>
            </a:pPr>
            <a:r>
              <a:rPr lang="en-US" b="1" i="0" dirty="0">
                <a:effectLst/>
                <a:latin typeface="Segoe UI" panose="020B0502040204020203" pitchFamily="34" charset="0"/>
              </a:rPr>
              <a:t>Event driven flows </a:t>
            </a:r>
            <a:r>
              <a:rPr lang="en-US" b="0" i="0" dirty="0">
                <a:effectLst/>
                <a:latin typeface="Segoe UI" panose="020B0502040204020203" pitchFamily="34" charset="0"/>
              </a:rPr>
              <a:t>- These are flows that you build with a trigger and then one or more actions. There are a multitude of triggers and actions available, thanks to the existing connectors. You will see these as My flows and Team flows in Power Automate. The only difference between a My flow and a Team flow is ownership. With a My flow you are the sole owner, while a Team flow has more than one owner.</a:t>
            </a:r>
          </a:p>
          <a:p>
            <a:pPr marL="171450" indent="-171450" algn="l">
              <a:buFont typeface="Arial" panose="020B0604020202020204" pitchFamily="34" charset="0"/>
              <a:buChar char="•"/>
            </a:pPr>
            <a:r>
              <a:rPr lang="en-US" b="1" i="0" dirty="0">
                <a:effectLst/>
                <a:latin typeface="Segoe UI" panose="020B0502040204020203" pitchFamily="34" charset="0"/>
              </a:rPr>
              <a:t>Business process flows </a:t>
            </a:r>
            <a:r>
              <a:rPr lang="en-US" b="0" i="0" dirty="0">
                <a:effectLst/>
                <a:latin typeface="Segoe UI" panose="020B0502040204020203" pitchFamily="34" charset="0"/>
              </a:rPr>
              <a:t>- These flows are built to augment the experience when using Model-driven apps and Dataverse. Use these to create a guided experience in your Model-driven apps.</a:t>
            </a:r>
          </a:p>
          <a:p>
            <a:pPr marL="171450" indent="-171450" algn="l">
              <a:buFont typeface="Arial" panose="020B0604020202020204" pitchFamily="34" charset="0"/>
              <a:buChar char="•"/>
            </a:pPr>
            <a:r>
              <a:rPr lang="en-US" b="1" i="0" dirty="0">
                <a:effectLst/>
                <a:latin typeface="Segoe UI" panose="020B0502040204020203" pitchFamily="34" charset="0"/>
              </a:rPr>
              <a:t>Desktop flows </a:t>
            </a:r>
            <a:r>
              <a:rPr lang="en-US" b="0" i="0" dirty="0">
                <a:effectLst/>
                <a:latin typeface="Segoe UI" panose="020B0502040204020203" pitchFamily="34" charset="0"/>
              </a:rPr>
              <a:t>– Formerly known as UI flows. These robotic process automation (RPA) flows allow you to record yourself performing actions on your desktop or within a web browser. You can then trigger a flow to perform that process for you. You can also pass data in or get data out of the process, letting you automate even "manual" business processes.</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8536947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Keep these concepts in mind when building flows:</a:t>
            </a:r>
          </a:p>
          <a:p>
            <a:pPr marL="171450" indent="-171450" algn="l">
              <a:buFont typeface="Arial" panose="020B0604020202020204" pitchFamily="34" charset="0"/>
              <a:buChar char="•"/>
            </a:pPr>
            <a:r>
              <a:rPr lang="en-US" b="0" i="0" dirty="0">
                <a:effectLst/>
                <a:latin typeface="Segoe UI" panose="020B0502040204020203" pitchFamily="34" charset="0"/>
              </a:rPr>
              <a:t>Every flow has two main parts: a trigger, and one or more actions.</a:t>
            </a:r>
          </a:p>
          <a:p>
            <a:pPr marL="171450" indent="-171450" algn="l">
              <a:buFont typeface="Arial" panose="020B0604020202020204" pitchFamily="34" charset="0"/>
              <a:buChar char="•"/>
            </a:pPr>
            <a:r>
              <a:rPr lang="en-US" b="0" i="0" dirty="0">
                <a:effectLst/>
                <a:latin typeface="Segoe UI" panose="020B0502040204020203" pitchFamily="34" charset="0"/>
              </a:rPr>
              <a:t>You can think of the trigger as the starting action for the flow. The trigger can be something like a new email arriving in your inbox or a new item being added to a SharePoint list.</a:t>
            </a:r>
          </a:p>
          <a:p>
            <a:pPr marL="171450" indent="-171450" algn="l">
              <a:buFont typeface="Arial" panose="020B0604020202020204" pitchFamily="34" charset="0"/>
              <a:buChar char="•"/>
            </a:pPr>
            <a:r>
              <a:rPr lang="en-US" b="0" i="0" dirty="0">
                <a:effectLst/>
                <a:latin typeface="Segoe UI" panose="020B0502040204020203" pitchFamily="34" charset="0"/>
              </a:rPr>
              <a:t>Actions are what you want to happen when a trigger is invoked. For example, the new email trigger will start the action of creating a new file on OneDrive for Business. Other examples of actions include sending an email, posting a tweet, and starting an approval.</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Some examples of types of actions you can have in a flow include:</a:t>
            </a:r>
          </a:p>
          <a:p>
            <a:pPr marL="171450" indent="-171450" algn="l">
              <a:buFont typeface="Arial" panose="020B0604020202020204" pitchFamily="34" charset="0"/>
              <a:buChar char="•"/>
            </a:pPr>
            <a:r>
              <a:rPr lang="en-US" b="1" i="0" dirty="0">
                <a:effectLst/>
                <a:latin typeface="Segoe UI" panose="020B0502040204020203" pitchFamily="34" charset="0"/>
              </a:rPr>
              <a:t>Loops</a:t>
            </a:r>
            <a:r>
              <a:rPr lang="en-US" b="0" i="0" dirty="0">
                <a:effectLst/>
                <a:latin typeface="Segoe UI" panose="020B0502040204020203" pitchFamily="34" charset="0"/>
              </a:rPr>
              <a:t> – Runs an action until conditions are met to move to the next step of the flow</a:t>
            </a:r>
          </a:p>
          <a:p>
            <a:pPr marL="171450" indent="-171450" algn="l">
              <a:buFont typeface="Arial" panose="020B0604020202020204" pitchFamily="34" charset="0"/>
              <a:buChar char="•"/>
            </a:pPr>
            <a:r>
              <a:rPr lang="en-US" b="1" i="0" dirty="0">
                <a:effectLst/>
                <a:latin typeface="Segoe UI" panose="020B0502040204020203" pitchFamily="34" charset="0"/>
              </a:rPr>
              <a:t>Switch</a:t>
            </a:r>
            <a:r>
              <a:rPr lang="en-US" b="0" i="0" dirty="0">
                <a:effectLst/>
                <a:latin typeface="Segoe UI" panose="020B0502040204020203" pitchFamily="34" charset="0"/>
              </a:rPr>
              <a:t> – Identifies a single case to execute based on the evaluation of input</a:t>
            </a:r>
          </a:p>
          <a:p>
            <a:pPr marL="171450" indent="-171450" algn="l">
              <a:buFont typeface="Arial" panose="020B0604020202020204" pitchFamily="34" charset="0"/>
              <a:buChar char="•"/>
            </a:pPr>
            <a:r>
              <a:rPr lang="en-US" b="1" i="0" dirty="0">
                <a:effectLst/>
                <a:latin typeface="Segoe UI" panose="020B0502040204020203" pitchFamily="34" charset="0"/>
              </a:rPr>
              <a:t>Do Until</a:t>
            </a:r>
            <a:r>
              <a:rPr lang="en-US" b="0" i="0" dirty="0">
                <a:effectLst/>
                <a:latin typeface="Segoe UI" panose="020B0502040204020203" pitchFamily="34" charset="0"/>
              </a:rPr>
              <a:t> – Executes a block of actions until a specified condition evaluates to true</a:t>
            </a:r>
          </a:p>
          <a:p>
            <a:pPr marL="171450" indent="-171450" algn="l">
              <a:buFont typeface="Arial" panose="020B0604020202020204" pitchFamily="34" charset="0"/>
              <a:buChar char="•"/>
            </a:pPr>
            <a:r>
              <a:rPr lang="en-US" b="1" i="0" dirty="0">
                <a:effectLst/>
                <a:latin typeface="Segoe UI" panose="020B0502040204020203" pitchFamily="34" charset="0"/>
              </a:rPr>
              <a:t>Apply to each</a:t>
            </a:r>
            <a:r>
              <a:rPr lang="en-US" b="0" i="0" dirty="0">
                <a:effectLst/>
                <a:latin typeface="Segoe UI" panose="020B0502040204020203" pitchFamily="34" charset="0"/>
              </a:rPr>
              <a:t> – Executes a block of actions for each item in the input array</a:t>
            </a:r>
          </a:p>
          <a:p>
            <a:pPr marL="171450" indent="-171450" algn="l">
              <a:buFont typeface="Arial" panose="020B0604020202020204" pitchFamily="34" charset="0"/>
              <a:buChar char="•"/>
            </a:pPr>
            <a:r>
              <a:rPr lang="en-US" b="1" i="0" dirty="0">
                <a:effectLst/>
                <a:latin typeface="Segoe UI" panose="020B0502040204020203" pitchFamily="34" charset="0"/>
              </a:rPr>
              <a:t>Expressions</a:t>
            </a:r>
            <a:r>
              <a:rPr lang="en-US" b="0" i="0" dirty="0">
                <a:effectLst/>
                <a:latin typeface="Segoe UI" panose="020B0502040204020203" pitchFamily="34" charset="0"/>
              </a:rPr>
              <a:t> – underlying definition that describes the actual logic that runs in your flow that can be manually written</a:t>
            </a:r>
          </a:p>
          <a:p>
            <a:pPr marL="171450" indent="-171450" algn="l">
              <a:buFont typeface="Arial" panose="020B0604020202020204" pitchFamily="34" charset="0"/>
              <a:buChar char="•"/>
            </a:pPr>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perform data operations in your flow, such as Compose, Create CSV table, Join, or Select. These concepts will come into play later when you build your own flows from scratch.</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311312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With Power Automate, you do not think of running a flow the same way as you do with running a Power Apps app. Instead, you perform the activity that triggers the flow to run. In the case of the previous flow, instead of periodically running the flow manually, it would automatically run every time a new email is received with an attachment. This is because the flow has the trigger that determines when it should run.</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904595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4</a:t>
            </a:fld>
            <a:endParaRPr lang="en-US"/>
          </a:p>
        </p:txBody>
      </p:sp>
    </p:spTree>
    <p:extLst>
      <p:ext uri="{BB962C8B-B14F-4D97-AF65-F5344CB8AC3E}">
        <p14:creationId xmlns:p14="http://schemas.microsoft.com/office/powerpoint/2010/main" val="30488425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Create the flow:</a:t>
            </a:r>
            <a:endParaRPr lang="en-US" b="1" i="0" dirty="0">
              <a:effectLst/>
              <a:latin typeface="Segoe UI" panose="020B0502040204020203" pitchFamily="34" charset="0"/>
            </a:endParaRPr>
          </a:p>
          <a:p>
            <a:pPr algn="l"/>
            <a:r>
              <a:rPr lang="en-US" b="0" i="0" dirty="0">
                <a:effectLst/>
                <a:latin typeface="Segoe UI" panose="020B0502040204020203" pitchFamily="34" charset="0"/>
              </a:rPr>
              <a:t>For example, if you want the flow to run every two weeks, enter </a:t>
            </a:r>
            <a:r>
              <a:rPr lang="en-US" b="0" i="1" dirty="0">
                <a:effectLst/>
                <a:latin typeface="Segoe UI" panose="020B0502040204020203" pitchFamily="34" charset="0"/>
              </a:rPr>
              <a:t>2</a:t>
            </a:r>
            <a:r>
              <a:rPr lang="en-US" b="0" i="0" dirty="0">
                <a:effectLst/>
                <a:latin typeface="Segoe UI" panose="020B0502040204020203" pitchFamily="34" charset="0"/>
              </a:rPr>
              <a:t> in the </a:t>
            </a:r>
            <a:r>
              <a:rPr lang="en-US" b="1" i="0" dirty="0">
                <a:effectLst/>
                <a:latin typeface="Segoe UI" panose="020B0502040204020203" pitchFamily="34" charset="0"/>
              </a:rPr>
              <a:t>Interval</a:t>
            </a:r>
            <a:r>
              <a:rPr lang="en-US" b="0" i="0" dirty="0">
                <a:effectLst/>
                <a:latin typeface="Segoe UI" panose="020B0502040204020203" pitchFamily="34" charset="0"/>
              </a:rPr>
              <a:t> field, and select </a:t>
            </a:r>
            <a:r>
              <a:rPr lang="en-US" b="0" i="1" dirty="0">
                <a:effectLst/>
                <a:latin typeface="Segoe UI" panose="020B0502040204020203" pitchFamily="34" charset="0"/>
              </a:rPr>
              <a:t>Week</a:t>
            </a:r>
            <a:r>
              <a:rPr lang="en-US" b="0" i="0" dirty="0">
                <a:effectLst/>
                <a:latin typeface="Segoe UI" panose="020B0502040204020203" pitchFamily="34" charset="0"/>
              </a:rPr>
              <a:t> in the </a:t>
            </a:r>
            <a:r>
              <a:rPr lang="en-US" b="1" i="0" dirty="0">
                <a:effectLst/>
                <a:latin typeface="Segoe UI" panose="020B0502040204020203" pitchFamily="34" charset="0"/>
              </a:rPr>
              <a:t>Frequency</a:t>
            </a:r>
            <a:r>
              <a:rPr lang="en-US" b="0" i="0" dirty="0">
                <a:effectLst/>
                <a:latin typeface="Segoe UI" panose="020B0502040204020203" pitchFamily="34" charset="0"/>
              </a:rPr>
              <a:t> field. You can also specify the day of the week your flow should run. The text at the bottom of the dialog box explains your inputs in plain language.</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Specify advanced options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panose="020B0502040204020203" pitchFamily="34" charset="0"/>
              </a:rPr>
              <a:t>For example, set up the flow as shown in the following graphic to start it no earlier than noon (Pacific time) on Monday, January 1, 2018, and to run it every two weeks, at 5:30 PM (Pacific time) on Tuesday.</a:t>
            </a: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Use the compose action</a:t>
            </a:r>
          </a:p>
          <a:p>
            <a:r>
              <a:rPr lang="en-US" b="0" i="0" dirty="0">
                <a:effectLst/>
                <a:latin typeface="Segoe UI" panose="020B0502040204020203" pitchFamily="34" charset="0"/>
              </a:rPr>
              <a:t>Use the </a:t>
            </a:r>
            <a:r>
              <a:rPr lang="en-US" b="1" i="0" dirty="0">
                <a:effectLst/>
                <a:latin typeface="Segoe UI" panose="020B0502040204020203" pitchFamily="34" charset="0"/>
              </a:rPr>
              <a:t>Data Operation - Compose</a:t>
            </a:r>
            <a:r>
              <a:rPr lang="en-US" b="0" i="0" dirty="0">
                <a:effectLst/>
                <a:latin typeface="Segoe UI" panose="020B0502040204020203" pitchFamily="34" charset="0"/>
              </a:rPr>
              <a:t> (compose) action to save yourself from entering identical data multiple times when you are designing a flow.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3246623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59</a:t>
            </a:fld>
            <a:endParaRPr lang="en-US"/>
          </a:p>
        </p:txBody>
      </p:sp>
    </p:spTree>
    <p:extLst>
      <p:ext uri="{BB962C8B-B14F-4D97-AF65-F5344CB8AC3E}">
        <p14:creationId xmlns:p14="http://schemas.microsoft.com/office/powerpoint/2010/main" val="32164829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600" b="0" i="0" dirty="0">
                <a:effectLst/>
                <a:latin typeface="Segoe UI" panose="020B0502040204020203" pitchFamily="34" charset="0"/>
              </a:rPr>
              <a:t>Using Power Virtual Agents, you can:</a:t>
            </a:r>
          </a:p>
          <a:p>
            <a:pPr algn="l">
              <a:buFont typeface="Arial" panose="020B0604020202020204" pitchFamily="34" charset="0"/>
              <a:buChar char="•"/>
            </a:pPr>
            <a:r>
              <a:rPr lang="en-US" sz="9600" b="1" i="0" dirty="0">
                <a:effectLst/>
                <a:latin typeface="Segoe UI" panose="020B0502040204020203" pitchFamily="34" charset="0"/>
              </a:rPr>
              <a:t>Empower your teams</a:t>
            </a:r>
            <a:r>
              <a:rPr lang="en-US" sz="9600" b="0" i="0" dirty="0">
                <a:effectLst/>
                <a:latin typeface="Segoe UI" panose="020B0502040204020203" pitchFamily="34" charset="0"/>
              </a:rPr>
              <a:t> by allowing them to easily build chatbots themselves without needing intermediaries, coding, or AI expertise.</a:t>
            </a:r>
          </a:p>
          <a:p>
            <a:pPr algn="l">
              <a:buFont typeface="Arial" panose="020B0604020202020204" pitchFamily="34" charset="0"/>
              <a:buChar char="•"/>
            </a:pPr>
            <a:r>
              <a:rPr lang="en-US" sz="9600" b="1" i="0" dirty="0">
                <a:effectLst/>
                <a:latin typeface="Segoe UI" panose="020B0502040204020203" pitchFamily="34" charset="0"/>
              </a:rPr>
              <a:t>Reduce costs</a:t>
            </a:r>
            <a:r>
              <a:rPr lang="en-US" sz="9600" b="0" i="0" dirty="0">
                <a:effectLst/>
                <a:latin typeface="Segoe UI" panose="020B0502040204020203" pitchFamily="34" charset="0"/>
              </a:rPr>
              <a:t> by easily automating common inquiries and freeing human agent time to deal with more complex issues.</a:t>
            </a:r>
          </a:p>
          <a:p>
            <a:pPr algn="l">
              <a:buFont typeface="Arial" panose="020B0604020202020204" pitchFamily="34" charset="0"/>
              <a:buChar char="•"/>
            </a:pPr>
            <a:r>
              <a:rPr lang="en-US" sz="9600" b="1" i="0" dirty="0">
                <a:effectLst/>
                <a:latin typeface="Segoe UI" panose="020B0502040204020203" pitchFamily="34" charset="0"/>
              </a:rPr>
              <a:t>Improve customer satisfaction</a:t>
            </a:r>
            <a:r>
              <a:rPr lang="en-US" sz="9600" b="0" i="0" dirty="0">
                <a:effectLst/>
                <a:latin typeface="Segoe UI" panose="020B0502040204020203" pitchFamily="34" charset="0"/>
              </a:rPr>
              <a:t> by allowing customers to self-help and resolve issues quickly, 24/7 using rich personalized bot conversations.</a:t>
            </a:r>
          </a:p>
          <a:p>
            <a:pPr algn="l">
              <a:buFont typeface="+mj-lt"/>
              <a:buNone/>
            </a:pPr>
            <a:br>
              <a:rPr lang="en-US" sz="9600" dirty="0"/>
            </a:br>
            <a:r>
              <a:rPr lang="en-US" sz="9600" b="1" i="0" dirty="0">
                <a:effectLst/>
                <a:latin typeface="Segoe UI" panose="020B0502040204020203" pitchFamily="34" charset="0"/>
              </a:rPr>
              <a:t>Get started in seconds</a:t>
            </a:r>
            <a:r>
              <a:rPr lang="en-US" sz="9600" b="0" i="0" dirty="0">
                <a:effectLst/>
                <a:latin typeface="Segoe UI" panose="020B0502040204020203" pitchFamily="34" charset="0"/>
              </a:rPr>
              <a:t>. Power Virtual Agents is a software-as-a-service (SaaS) offering. It allows you to easily sign up, create your chatbot, and embed it into your website with just a few clicks. There is no infrastructure to maintain or complex systems to deploy.</a:t>
            </a:r>
          </a:p>
          <a:p>
            <a:pPr algn="l">
              <a:buFont typeface="+mj-lt"/>
              <a:buNone/>
            </a:pPr>
            <a:r>
              <a:rPr lang="en-US" sz="9600" b="1" i="0" dirty="0">
                <a:effectLst/>
                <a:latin typeface="Segoe UI" panose="020B0502040204020203" pitchFamily="34" charset="0"/>
              </a:rPr>
              <a:t>Empower your subject matter experts</a:t>
            </a:r>
            <a:r>
              <a:rPr lang="en-US" sz="9600" b="0" i="0" dirty="0">
                <a:effectLst/>
                <a:latin typeface="Segoe UI" panose="020B0502040204020203" pitchFamily="34" charset="0"/>
              </a:rPr>
              <a:t>. Using Power Virtual Agents, you are in the driver's seat. Your SMEs can create chatbots quickly and easily using a </a:t>
            </a:r>
            <a:r>
              <a:rPr lang="en-US" sz="9600" b="1" i="0" dirty="0">
                <a:effectLst/>
                <a:latin typeface="Segoe UI" panose="020B0502040204020203" pitchFamily="34" charset="0"/>
              </a:rPr>
              <a:t>novel, intuitive, code-free graphical interface</a:t>
            </a:r>
            <a:r>
              <a:rPr lang="en-US" sz="9600" b="0" i="0" dirty="0">
                <a:effectLst/>
                <a:latin typeface="Segoe UI" panose="020B0502040204020203" pitchFamily="34" charset="0"/>
              </a:rPr>
              <a:t>, eliminating the need for AI expertise or teams of developers.</a:t>
            </a:r>
          </a:p>
          <a:p>
            <a:r>
              <a:rPr lang="en-US" sz="9600" b="1" i="0" dirty="0">
                <a:effectLst/>
                <a:latin typeface="Segoe UI" panose="020B0502040204020203" pitchFamily="34" charset="0"/>
              </a:rPr>
              <a:t>Enable rich, natural conversations.</a:t>
            </a:r>
            <a:r>
              <a:rPr lang="en-US" sz="9600" b="0" i="0" dirty="0">
                <a:effectLst/>
                <a:latin typeface="Segoe UI" panose="020B0502040204020203" pitchFamily="34" charset="0"/>
              </a:rPr>
              <a:t> Microsoft’s powerful conversational AI capabilities enable your end users to have rich multi-turn conversations that quickly guide them to the right solution. And, unlike most products on the market, there is no need to retrain AI models. Simply provide a few short examples of the topic you want the chatbot to handle, build the conversation using the graphical editor, and your chatbot is ready to handle customer requests. You can even try out your changes in real-time in the test pane!</a:t>
            </a:r>
          </a:p>
          <a:p>
            <a:r>
              <a:rPr lang="en-US" sz="9600" b="1" i="0" dirty="0">
                <a:effectLst/>
                <a:latin typeface="Segoe UI" panose="020B0502040204020203" pitchFamily="34" charset="0"/>
              </a:rPr>
              <a:t>Enable chatbots to take action.</a:t>
            </a:r>
            <a:r>
              <a:rPr lang="en-US" sz="9600" b="0" i="0" dirty="0">
                <a:effectLst/>
                <a:latin typeface="Segoe UI" panose="020B0502040204020203" pitchFamily="34" charset="0"/>
              </a:rPr>
              <a:t> Chatbots that can chat with your users are great, but chatbots that can act on their behalf are even better. With Power Virtual Agents, you can easily integrate with services and back-end systems out-of-the-box or through hundreds of easy-to-add custom connectors using Power Automate. This makes it simple to create a chatbot that not only responds to the user, but also acts on their behalf.</a:t>
            </a:r>
            <a:endParaRPr lang="en-US" sz="9600" dirty="0"/>
          </a:p>
          <a:p>
            <a:r>
              <a:rPr lang="en-US" sz="9600" b="1" i="0" dirty="0">
                <a:effectLst/>
                <a:latin typeface="Segoe UI" panose="020B0502040204020203" pitchFamily="34" charset="0"/>
              </a:rPr>
              <a:t>Monitor and improve chatbot performance.</a:t>
            </a:r>
            <a:r>
              <a:rPr lang="en-US" sz="9600" b="0" i="0" dirty="0">
                <a:effectLst/>
                <a:latin typeface="Segoe UI" panose="020B0502040204020203" pitchFamily="34" charset="0"/>
              </a:rPr>
              <a:t> Power Virtual Agents lets you keep an eye on how your chatbots are performing using powerful metrics and AI-driven dashboards. Easily see which topics are doing well and where the chatbot can improve, and quickly make adjustments to improve performance.</a:t>
            </a:r>
            <a:endParaRPr lang="en-US" sz="9600" b="1" i="0" dirty="0">
              <a:effectLst/>
              <a:latin typeface="Segoe UI" panose="020B0502040204020203" pitchFamily="34" charset="0"/>
            </a:endParaRPr>
          </a:p>
          <a:p>
            <a:r>
              <a:rPr lang="en-US" sz="4800" b="1" i="0" dirty="0">
                <a:effectLst/>
                <a:latin typeface="Segoe UI" panose="020B0502040204020203" pitchFamily="34" charset="0"/>
              </a:rPr>
              <a:t>Better together.</a:t>
            </a:r>
            <a:r>
              <a:rPr lang="en-US" sz="4800" b="0" i="0" dirty="0">
                <a:effectLst/>
                <a:latin typeface="Segoe UI" panose="020B0502040204020203" pitchFamily="34" charset="0"/>
              </a:rPr>
              <a:t> Power Virtual Agents works hand-in-hand with Dynamics 365 Customer Service Insights to provide a holistic view of your customer service operations. You can use Customer Service Insights and Power Virtual Agents together to determine which topics are trending or consuming support resources, and then easily automate them.</a:t>
            </a:r>
          </a:p>
          <a:p>
            <a:endParaRPr lang="en-US" sz="2000" dirty="0"/>
          </a:p>
          <a:p>
            <a:r>
              <a:rPr lang="en-US" sz="2000" dirty="0"/>
              <a:t>Check out this video for a brief overview of Power Virtual Agents: </a:t>
            </a:r>
            <a:r>
              <a:rPr lang="en-US" sz="2000" dirty="0">
                <a:hlinkClick r:id="rId3"/>
              </a:rPr>
              <a:t>https://youtu.be/J5i7h4Uzju4</a:t>
            </a:r>
            <a:r>
              <a:rPr lang="en-US" sz="2000" dirty="0"/>
              <a:t> or perform a demo for students</a:t>
            </a:r>
            <a:r>
              <a:rPr lang="en-US" sz="900" dirty="0">
                <a:solidFill>
                  <a:schemeClr val="tx1"/>
                </a:solidFill>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960265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you create chatbots with Power Virtual Agents, you author and edit topics. Topics are discrete conversation paths that, when used together within a single chatbot, allow for users to have a conversation with a chatbot that feels natural and flows appropriately. </a:t>
            </a:r>
          </a:p>
          <a:p>
            <a:pPr algn="l"/>
            <a:endParaRPr lang="en-US" b="0" i="0" dirty="0">
              <a:effectLst/>
              <a:latin typeface="Segoe UI" panose="020B0502040204020203" pitchFamily="34" charset="0"/>
            </a:endParaRPr>
          </a:p>
          <a:p>
            <a:pPr algn="l"/>
            <a:r>
              <a:rPr lang="en-US" altLang="zh-CN" b="1" i="0" dirty="0">
                <a:effectLst/>
                <a:latin typeface="Segoe UI" panose="020B0502040204020203" pitchFamily="34" charset="0"/>
              </a:rPr>
              <a:t>Topics</a:t>
            </a:r>
            <a:endParaRPr lang="en-US" b="1" i="0" dirty="0">
              <a:effectLst/>
              <a:latin typeface="Segoe UI" panose="020B0502040204020203" pitchFamily="34" charset="0"/>
            </a:endParaRPr>
          </a:p>
          <a:p>
            <a:pPr algn="l"/>
            <a:r>
              <a:rPr lang="en-US" dirty="0"/>
              <a:t>In Power Virtual Agents, a topic defines how a chatbot conversation plays out. You can author topics by customizing provided templates, create new topics from scratch, or get suggestions from existing help sites.</a:t>
            </a:r>
          </a:p>
          <a:p>
            <a:pPr algn="l"/>
            <a:r>
              <a:rPr lang="en-US" dirty="0"/>
              <a:t>A topic has trigger phrases—these are phrases, keywords, or questions that a user is likely to type that is related to a specific issue —and conversation nodes—these are what you use to define how a chatbot should respond and what it should do.</a:t>
            </a:r>
          </a:p>
          <a:p>
            <a:pPr algn="l"/>
            <a:r>
              <a:rPr lang="en-US" dirty="0"/>
              <a:t>The AI uses natural language understanding to parse what a customer actually types and find the most appropriate trigger phrase or node.</a:t>
            </a:r>
          </a:p>
          <a:p>
            <a:pPr algn="l"/>
            <a:r>
              <a:rPr lang="en-US" b="0" i="0" dirty="0">
                <a:effectLst/>
                <a:latin typeface="Segoe UI" panose="020B0502040204020203" pitchFamily="34" charset="0"/>
              </a:rPr>
              <a:t>For example, a user might type "Open hours" into your chatbot—the AI will be able to match that to the </a:t>
            </a:r>
            <a:r>
              <a:rPr lang="en-US" b="1" i="0" dirty="0">
                <a:effectLst/>
                <a:latin typeface="Segoe UI" panose="020B0502040204020203" pitchFamily="34" charset="0"/>
              </a:rPr>
              <a:t>Store hours</a:t>
            </a:r>
            <a:r>
              <a:rPr lang="en-US" b="0" i="0" dirty="0">
                <a:effectLst/>
                <a:latin typeface="Segoe UI" panose="020B0502040204020203" pitchFamily="34" charset="0"/>
              </a:rPr>
              <a:t> topic and begin a conversation that asks which store the customer is interested in, and then display the hours the store is open.</a:t>
            </a:r>
            <a:endParaRPr lang="en-US" dirty="0"/>
          </a:p>
          <a:p>
            <a:pPr algn="l"/>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Use system and sample topics</a:t>
            </a:r>
          </a:p>
          <a:p>
            <a:pPr algn="l"/>
            <a:r>
              <a:rPr lang="en-US" dirty="0"/>
              <a:t>When you create a chatbot, a number of topics will be automatically created for you.</a:t>
            </a:r>
          </a:p>
          <a:p>
            <a:pPr algn="l"/>
            <a:endParaRPr lang="en-US" dirty="0"/>
          </a:p>
          <a:p>
            <a:pPr marL="171450" indent="-171450">
              <a:buFont typeface="Arial" panose="020B0604020202020204" pitchFamily="34" charset="0"/>
              <a:buChar char="•"/>
            </a:pPr>
            <a:r>
              <a:rPr lang="en-US" dirty="0"/>
              <a:t> Four prepopulated </a:t>
            </a:r>
            <a:r>
              <a:rPr lang="en-US" b="1" dirty="0"/>
              <a:t>User Topics</a:t>
            </a:r>
            <a:r>
              <a:rPr lang="en-US" dirty="0"/>
              <a:t> that are titled as lessons. These lesson topics can be used to help understand simple to complex ways of using nodes to create chatbot conversations.</a:t>
            </a:r>
          </a:p>
          <a:p>
            <a:pPr marL="171450" indent="-171450">
              <a:buFont typeface="Arial" panose="020B0604020202020204" pitchFamily="34" charset="0"/>
              <a:buChar char="•"/>
            </a:pPr>
            <a:r>
              <a:rPr lang="en-US" dirty="0"/>
              <a:t> A number of </a:t>
            </a:r>
            <a:r>
              <a:rPr lang="en-US" b="1" dirty="0"/>
              <a:t>System Topics</a:t>
            </a:r>
            <a:r>
              <a:rPr lang="en-US" dirty="0"/>
              <a:t>. These are prepopulated topics that you are likely to need during a chatbot conversation. We recommend you keep these and use them until you are comfortable with creating an end-to-end chatbot conversation.</a:t>
            </a:r>
          </a:p>
          <a:p>
            <a:pPr marL="0" indent="0">
              <a:buFont typeface="Arial" panose="020B0604020202020204" pitchFamily="34" charset="0"/>
              <a:buNone/>
            </a:pPr>
            <a:endParaRPr lang="en-US" dirty="0"/>
          </a:p>
          <a:p>
            <a:r>
              <a:rPr lang="en-US" dirty="0"/>
              <a:t>You can edit both of these topic types in the same manner as for topics you create; however, you cannot delete them.</a:t>
            </a:r>
          </a:p>
          <a:p>
            <a:pPr algn="l"/>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5796814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 big part of chatbot conversations in Power Virtual Agents is natural language understanding, which is the ability for the AI to understand a user's intent. For example, natural language understanding is involved when a user might say "I tried to use my gift card but it doesn't work" and the chatbot is able to route the user to the topic related to gift cards not working—even if that exact phrase isn't listed as a trigger phrase.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One fundamental aspect of natural language understanding is to identify </a:t>
            </a:r>
            <a:r>
              <a:rPr lang="en-US" b="0" i="1" dirty="0">
                <a:effectLst/>
                <a:latin typeface="Segoe UI" panose="020B0502040204020203" pitchFamily="34" charset="0"/>
              </a:rPr>
              <a:t>entities</a:t>
            </a:r>
            <a:r>
              <a:rPr lang="en-US" b="0" i="0" dirty="0">
                <a:effectLst/>
                <a:latin typeface="Segoe UI" panose="020B0502040204020203" pitchFamily="34" charset="0"/>
              </a:rPr>
              <a:t> in a user dialog. An entity can be viewed as an information unit that represents a certain type of a real-world subject, like a phone number, zip code, city, or even a person's name.</a:t>
            </a:r>
          </a:p>
          <a:p>
            <a:endParaRPr lang="en-US" dirty="0"/>
          </a:p>
          <a:p>
            <a:pPr algn="l"/>
            <a:r>
              <a:rPr lang="en-US" b="1" i="0" dirty="0">
                <a:effectLst/>
                <a:latin typeface="Segoe UI" panose="020B0502040204020203" pitchFamily="34" charset="0"/>
              </a:rPr>
              <a:t>Custom entities: </a:t>
            </a:r>
            <a:r>
              <a:rPr lang="en-US" b="0" i="0" dirty="0">
                <a:effectLst/>
                <a:latin typeface="Segoe UI" panose="020B0502040204020203" pitchFamily="34" charset="0"/>
              </a:rPr>
              <a:t>The prebuilt entities cover commonly used information types, but on some occasions, such as when building a chatbot that serves a specific purpose, you will need to teach the chatbot's language understanding model some domain-specific knowledge.</a:t>
            </a:r>
          </a:p>
          <a:p>
            <a:br>
              <a:rPr lang="en-US" dirty="0"/>
            </a:br>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4689453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Flows can help you automate activities or call backend systems. For example, you can use flows with end-user authentication to retrieve information about a user after they sign in.</a:t>
            </a:r>
          </a:p>
          <a:p>
            <a:pPr algn="l"/>
            <a:r>
              <a:rPr lang="en-US" b="0" i="0" dirty="0">
                <a:effectLst/>
                <a:latin typeface="Segoe UI" panose="020B0502040204020203" pitchFamily="34" charset="0"/>
              </a:rPr>
              <a:t>You can call flows from within topics, as a discrete </a:t>
            </a:r>
            <a:r>
              <a:rPr lang="en-US" b="1" i="0" dirty="0">
                <a:effectLst/>
                <a:latin typeface="Segoe UI" panose="020B0502040204020203" pitchFamily="34" charset="0"/>
              </a:rPr>
              <a:t>Call an action</a:t>
            </a:r>
            <a:r>
              <a:rPr lang="en-US" b="0" i="0" dirty="0">
                <a:effectLst/>
                <a:latin typeface="Segoe UI" panose="020B0502040204020203" pitchFamily="34" charset="0"/>
              </a:rPr>
              <a:t> node. You can utilize flows that have already been created in your Power Apps environment, or you can create a flow from within the Power Virtual Agents authoring canvas.</a:t>
            </a:r>
          </a:p>
          <a:p>
            <a:pPr algn="l"/>
            <a:r>
              <a:rPr lang="en-US" b="0" i="0" dirty="0">
                <a:effectLst/>
                <a:latin typeface="Segoe UI" panose="020B0502040204020203" pitchFamily="34" charset="0"/>
              </a:rPr>
              <a:t>Flows typically use variables to input and output information. The variables can then be used in other nodes within the topic.</a:t>
            </a:r>
          </a:p>
          <a:p>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24006464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You can also configure a Power Virtual Agents chatbot to provide authentication capabilities, so users can sign in with any OAuth2 identity provider, such as Azure Active Directory (Azure AD), a Microsoft account, or Facebook.</a:t>
            </a:r>
          </a:p>
          <a:p>
            <a:pPr algn="l"/>
            <a:endParaRPr lang="en-US" b="1" dirty="0">
              <a:highlight>
                <a:srgbClr val="FFFF00"/>
              </a:highlight>
            </a:endParaRPr>
          </a:p>
          <a:p>
            <a:pPr algn="l"/>
            <a:r>
              <a:rPr lang="en-US" dirty="0"/>
              <a:t>After you have published at least once, you can connect your chatbot to additional channels.</a:t>
            </a: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1981439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panose="020B0502040204020203" pitchFamily="34" charset="0"/>
              </a:rPr>
              <a:t>If you do not have a Power Virtual Agents set up already, go to </a:t>
            </a:r>
            <a:r>
              <a:rPr lang="en-US" b="0" i="0" u="none" strike="noStrike" dirty="0">
                <a:effectLst/>
                <a:latin typeface="Segoe UI" panose="020B0502040204020203" pitchFamily="34" charset="0"/>
                <a:hlinkClick r:id="rId3"/>
              </a:rPr>
              <a:t>https://aka.ms/TryPVA</a:t>
            </a:r>
            <a:r>
              <a:rPr lang="en-US" b="0" i="0" dirty="0">
                <a:effectLst/>
                <a:latin typeface="Segoe UI" panose="020B0502040204020203" pitchFamily="34" charset="0"/>
              </a:rPr>
              <a:t>  in your browser to begin. Supported browsers include Microsoft Edge, Chrome, and Firefox. On the website, select </a:t>
            </a:r>
            <a:r>
              <a:rPr lang="en-US" b="1" i="0" dirty="0">
                <a:effectLst/>
                <a:latin typeface="Segoe UI" panose="020B0502040204020203" pitchFamily="34" charset="0"/>
              </a:rPr>
              <a:t>Start Free</a:t>
            </a:r>
            <a:r>
              <a:rPr lang="en-US" b="0" i="0" dirty="0">
                <a:effectLst/>
                <a:latin typeface="Segoe UI" panose="020B0502040204020203" pitchFamily="34" charset="0"/>
              </a:rPr>
              <a:t>, and then sign in with your work email address. Note that personal Microsoft accounts are not currently supported.</a:t>
            </a:r>
            <a:endParaRPr lang="en-US" dirty="0"/>
          </a:p>
          <a:p>
            <a:endParaRPr lang="en-US" dirty="0"/>
          </a:p>
          <a:p>
            <a:r>
              <a:rPr lang="en-US" b="1" dirty="0"/>
              <a:t>Create a new bot</a:t>
            </a:r>
          </a:p>
          <a:p>
            <a:r>
              <a:rPr lang="en-US" dirty="0"/>
              <a:t>1. Next, you’ll choose a name for your chatbot. This can be something generic to your company or specific to the scenario you are tailoring your chatbot to. </a:t>
            </a:r>
          </a:p>
          <a:p>
            <a:r>
              <a:rPr lang="en-US" dirty="0"/>
              <a:t>Your chatbot is created in the default Power Apps environment that was created for you when you signed up. For most users, this is sufficient. However, if you want to specify a custom Power Apps environment for your Power Virtual Agents, you can do so by expanding the </a:t>
            </a:r>
            <a:r>
              <a:rPr lang="en-US" b="1" dirty="0"/>
              <a:t>More options</a:t>
            </a:r>
            <a:r>
              <a:rPr lang="en-US" dirty="0"/>
              <a:t> menu and selecting a different environment.</a:t>
            </a:r>
          </a:p>
          <a:p>
            <a:r>
              <a:rPr lang="en-US" dirty="0"/>
              <a:t>2. Once you select </a:t>
            </a:r>
            <a:r>
              <a:rPr lang="en-US" b="1" dirty="0"/>
              <a:t>Create</a:t>
            </a:r>
            <a:r>
              <a:rPr lang="en-US" dirty="0"/>
              <a:t>, the process of creating the first chatbot within a new environment can take up to 15 minutes. Subsequent bots will be created much faster.</a:t>
            </a:r>
          </a:p>
          <a:p>
            <a:r>
              <a:rPr lang="en-US" dirty="0"/>
              <a:t>3. After a few minutes, you’ll land on the home page and have an opportunity to play around with the chatbot in read-only mode. You can't save any edits during this time, but you can explore the overall user interface, look at the topics, experiment with the preloaded User Topics and System Topics, and interact with your chatbot using the Test Canvas.</a:t>
            </a:r>
          </a:p>
          <a:p>
            <a:r>
              <a:rPr lang="en-US" dirty="0"/>
              <a:t>4. When the chatbot creation process completes, the banner changes. You now have full functionality in the chatbot and can modify any User or System topic, test out your content changes, or deploy your 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Create additional chatbots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If you have already created a chatbot, you can create a new chatbot by selecting the icon on the title bar to open the </a:t>
            </a:r>
            <a:r>
              <a:rPr lang="en-US" b="1" dirty="0"/>
              <a:t>Bots</a:t>
            </a:r>
            <a:r>
              <a:rPr lang="en-US" dirty="0"/>
              <a:t> pane and then selecting </a:t>
            </a:r>
            <a:r>
              <a:rPr lang="en-US" b="1" dirty="0"/>
              <a:t>New bot</a:t>
            </a:r>
            <a:r>
              <a:rPr lang="en-US" dirty="0"/>
              <a:t>.</a:t>
            </a: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Delete a chatbot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delete chatbots to remove them from your environment.</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the chatbot icon on the top menu bar, and then select the chatbot you want to delete.</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the </a:t>
            </a:r>
            <a:r>
              <a:rPr lang="en-US" b="1" dirty="0"/>
              <a:t>Settings</a:t>
            </a:r>
            <a:r>
              <a:rPr lang="en-US" dirty="0"/>
              <a:t> icon on the top menu bar, then select </a:t>
            </a:r>
            <a:r>
              <a:rPr lang="en-US" b="1" dirty="0"/>
              <a:t>General settings</a:t>
            </a:r>
            <a:r>
              <a:rPr lang="en-US" dirty="0"/>
              <a:t>.</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a:t>
            </a:r>
            <a:r>
              <a:rPr lang="en-US" b="1" dirty="0"/>
              <a:t>Delete bot</a:t>
            </a:r>
            <a:r>
              <a:rPr lang="en-US" dirty="0"/>
              <a:t>.</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endParaRPr lang="en-US" b="1" dirty="0"/>
          </a:p>
          <a:p>
            <a:r>
              <a:rPr lang="en-US" dirty="0"/>
              <a:t>You'll be asked to confirm the deletion of the bot, after which all chatbot content is immediately deleted.</a:t>
            </a:r>
          </a:p>
          <a:p>
            <a:r>
              <a:rPr lang="en-US" dirty="0"/>
              <a:t>If your license has expired, you can delete your chatbot(s) by selecting </a:t>
            </a:r>
            <a:r>
              <a:rPr lang="en-US" b="1" dirty="0"/>
              <a:t>Permanently delete your bots</a:t>
            </a:r>
            <a:r>
              <a:rPr lang="en-US" dirty="0"/>
              <a:t>.</a:t>
            </a:r>
          </a:p>
          <a:p>
            <a:pPr marL="0" marR="0" lvl="0" indent="0" algn="l" defTabSz="914367" rtl="0" eaLnBrk="1" fontAlgn="auto" latinLnBrk="0" hangingPunct="1">
              <a:lnSpc>
                <a:spcPct val="90000"/>
              </a:lnSpc>
              <a:spcBef>
                <a:spcPts val="0"/>
              </a:spcBef>
              <a:spcAft>
                <a:spcPts val="333"/>
              </a:spcAft>
              <a:buClrTx/>
              <a:buSzTx/>
              <a:buFont typeface="+mj-lt"/>
              <a:buNone/>
              <a:tabLst/>
              <a:defRPr/>
            </a:pPr>
            <a:endParaRPr lang="en-US" b="1"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1903937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a topic defines how a chatbot conversation plays out in Power Virtual Agents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Create a topic</a:t>
            </a:r>
          </a:p>
          <a:p>
            <a:pPr marL="228600" indent="-228600">
              <a:buFont typeface="+mj-lt"/>
              <a:buAutoNum type="arabicPeriod"/>
            </a:pPr>
            <a:r>
              <a:rPr lang="en-US" dirty="0"/>
              <a:t>Go to the </a:t>
            </a:r>
            <a:r>
              <a:rPr lang="en-US" b="1" dirty="0"/>
              <a:t>Topics</a:t>
            </a:r>
            <a:r>
              <a:rPr lang="en-US" dirty="0"/>
              <a:t> tab on the side navigation pane to open the Topics page.</a:t>
            </a:r>
          </a:p>
          <a:p>
            <a:pPr marL="228600" indent="-228600">
              <a:buFont typeface="+mj-lt"/>
              <a:buAutoNum type="arabicPeriod"/>
            </a:pPr>
            <a:r>
              <a:rPr lang="en-US" dirty="0"/>
              <a:t>On the topics page, select </a:t>
            </a:r>
            <a:r>
              <a:rPr lang="en-US" b="1" dirty="0"/>
              <a:t>New topic</a:t>
            </a:r>
            <a:r>
              <a:rPr lang="en-US" dirty="0"/>
              <a:t>.</a:t>
            </a:r>
          </a:p>
          <a:p>
            <a:pPr marL="228600" indent="-228600">
              <a:buFont typeface="+mj-lt"/>
              <a:buAutoNum type="arabicPeriod"/>
            </a:pPr>
            <a:r>
              <a:rPr lang="en-US" dirty="0"/>
              <a:t>Specify a name, description, and one or more trigger phrases for the topic. (A trigger phrase is a phrase that a customer enters in the chat window to start a conversation with the bot. Once the conversation is started, the conversation follows the path you define. You can specify more than one trigger phrase for a topic. You can include punctuation in a trigger phrase, but it is best to use short phrases rather than long sentences.)</a:t>
            </a:r>
          </a:p>
          <a:p>
            <a:pPr marL="228600" indent="-228600">
              <a:buFont typeface="+mj-lt"/>
              <a:buAutoNum type="arabicPeriod"/>
            </a:pPr>
            <a:r>
              <a:rPr lang="en-US" dirty="0"/>
              <a:t>Select </a:t>
            </a:r>
            <a:r>
              <a:rPr lang="en-US" b="1" dirty="0"/>
              <a:t>Save topic</a:t>
            </a:r>
            <a:r>
              <a:rPr lang="en-US" dirty="0"/>
              <a:t> to add the topic to the topics list.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5320276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Design the topic's conversation path</a:t>
            </a:r>
          </a:p>
          <a:p>
            <a:r>
              <a:rPr lang="en-US" dirty="0"/>
              <a:t>In the topic details for the topic you want to edit, select </a:t>
            </a:r>
            <a:r>
              <a:rPr lang="en-US" b="1" dirty="0"/>
              <a:t>Go to authoring canvas</a:t>
            </a:r>
            <a:r>
              <a:rPr lang="en-US" dirty="0"/>
              <a:t>.</a:t>
            </a:r>
          </a:p>
          <a:p>
            <a:r>
              <a:rPr lang="en-US" dirty="0"/>
              <a:t>Power Virtual Agents opens the topic in the authoring canvas and displays the topic's trigger phrases. The authoring canvas is where you define the conversation path between a customer and the 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Insert nodes</a:t>
            </a:r>
          </a:p>
          <a:p>
            <a:r>
              <a:rPr lang="en-US" dirty="0"/>
              <a:t>When adding a node, you can choose from five options. Each option has a specific node or nodes that will be inserted into the conversation path.</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Ask a question</a:t>
            </a:r>
          </a:p>
          <a:p>
            <a:pPr marL="228600" indent="-228600">
              <a:buFont typeface="+mj-lt"/>
              <a:buAutoNum type="arabicPeriod"/>
            </a:pPr>
            <a:r>
              <a:rPr lang="en-US" dirty="0"/>
              <a:t>To have the chatbot ask a question and get a response from the user, select </a:t>
            </a:r>
            <a:r>
              <a:rPr lang="en-US" b="1" dirty="0"/>
              <a:t>+</a:t>
            </a:r>
            <a:r>
              <a:rPr lang="en-US" dirty="0"/>
              <a:t> to add a node, and then </a:t>
            </a:r>
            <a:r>
              <a:rPr lang="en-US" b="1" dirty="0"/>
              <a:t>Ask a question</a:t>
            </a:r>
            <a:r>
              <a:rPr lang="en-US" dirty="0"/>
              <a:t> to add a new </a:t>
            </a:r>
            <a:r>
              <a:rPr lang="en-US" b="1" dirty="0"/>
              <a:t>Question</a:t>
            </a:r>
            <a:r>
              <a:rPr lang="en-US" dirty="0"/>
              <a:t> node</a:t>
            </a:r>
          </a:p>
          <a:p>
            <a:pPr marL="228600" indent="-228600">
              <a:buFont typeface="+mj-lt"/>
              <a:buAutoNum type="arabicPeriod"/>
            </a:pPr>
            <a:r>
              <a:rPr lang="en-US" dirty="0"/>
              <a:t>Enter the question phrase in the first text box, </a:t>
            </a:r>
            <a:r>
              <a:rPr lang="en-US" b="1" dirty="0"/>
              <a:t>Ask a question</a:t>
            </a:r>
            <a:r>
              <a:rPr lang="en-US" dirty="0"/>
              <a:t>.</a:t>
            </a:r>
          </a:p>
          <a:p>
            <a:pPr marL="228600" indent="-228600">
              <a:buFont typeface="+mj-lt"/>
              <a:buAutoNum type="arabicPeriod"/>
            </a:pPr>
            <a:r>
              <a:rPr lang="en-US" dirty="0"/>
              <a:t>You can choose from several options for the user’s response in the </a:t>
            </a:r>
            <a:r>
              <a:rPr lang="en-US" b="1" dirty="0"/>
              <a:t>Identify</a:t>
            </a:r>
            <a:r>
              <a:rPr lang="en-US" dirty="0"/>
              <a:t> field.</a:t>
            </a:r>
          </a:p>
          <a:p>
            <a:pPr marL="228600" indent="-228600">
              <a:buFont typeface="+mj-lt"/>
              <a:buAutoNum type="arabicPeriod"/>
            </a:pPr>
            <a:r>
              <a:rPr lang="en-US" dirty="0"/>
              <a:t>Depending on what you choose in the </a:t>
            </a:r>
            <a:r>
              <a:rPr lang="en-US" b="1" dirty="0"/>
              <a:t>Identify</a:t>
            </a:r>
            <a:r>
              <a:rPr lang="en-US" dirty="0"/>
              <a:t> field, you can enter what options the user should have.</a:t>
            </a:r>
          </a:p>
          <a:p>
            <a:pPr marL="228600" indent="-228600">
              <a:buFont typeface="+mj-lt"/>
              <a:buAutoNum type="arabicPeriod"/>
            </a:pPr>
            <a:r>
              <a:rPr lang="en-US" dirty="0"/>
              <a:t>You can save the user response in a variable to be used later</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Call an action</a:t>
            </a:r>
          </a:p>
          <a:p>
            <a:r>
              <a:rPr lang="en-US" dirty="0"/>
              <a:t>You can call Power Automate flows by selecting </a:t>
            </a:r>
            <a:r>
              <a:rPr lang="en-US" b="1" dirty="0"/>
              <a:t>Call an action</a:t>
            </a:r>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Show a message</a:t>
            </a:r>
          </a:p>
          <a:p>
            <a:pPr marL="228600" indent="-228600">
              <a:buFont typeface="+mj-lt"/>
              <a:buAutoNum type="arabicPeriod"/>
            </a:pPr>
            <a:r>
              <a:rPr lang="en-US" dirty="0"/>
              <a:t>To specify a response from the bot, select </a:t>
            </a:r>
            <a:r>
              <a:rPr lang="en-US" b="1" dirty="0"/>
              <a:t>+</a:t>
            </a:r>
            <a:r>
              <a:rPr lang="en-US" dirty="0"/>
              <a:t> to add a node, and then </a:t>
            </a:r>
            <a:r>
              <a:rPr lang="en-US" b="1" dirty="0"/>
              <a:t>Show a message</a:t>
            </a:r>
            <a:r>
              <a:rPr lang="en-US" dirty="0"/>
              <a:t> to add a new </a:t>
            </a:r>
            <a:r>
              <a:rPr lang="en-US" b="1" dirty="0"/>
              <a:t>Message</a:t>
            </a:r>
            <a:r>
              <a:rPr lang="en-US" dirty="0"/>
              <a:t> node.</a:t>
            </a:r>
          </a:p>
          <a:p>
            <a:pPr marL="228600" indent="-228600">
              <a:buFont typeface="+mj-lt"/>
              <a:buAutoNum type="arabicPeriod"/>
            </a:pPr>
            <a:r>
              <a:rPr lang="en-US" dirty="0"/>
              <a:t>Enter what you want the chatbot to say in the text box. You can apply some basic formatting, such as bold, italics, and numbering</a:t>
            </a:r>
            <a:endParaRPr lang="en-US" b="1" dirty="0"/>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Go to another topic</a:t>
            </a:r>
          </a:p>
          <a:p>
            <a:r>
              <a:rPr lang="en-US" dirty="0"/>
              <a:t>To automatically have the chatbot move to a separate topic, select </a:t>
            </a:r>
            <a:r>
              <a:rPr lang="en-US" b="1" dirty="0"/>
              <a:t>+</a:t>
            </a:r>
            <a:r>
              <a:rPr lang="en-US" dirty="0"/>
              <a:t> to add a node, and then </a:t>
            </a:r>
            <a:r>
              <a:rPr lang="en-US" b="1" dirty="0"/>
              <a:t>Go to another topic</a:t>
            </a:r>
            <a:r>
              <a:rPr lang="en-US" dirty="0"/>
              <a:t>.</a:t>
            </a:r>
            <a:endParaRPr lang="en-US" b="1" dirty="0"/>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End the conversation</a:t>
            </a:r>
          </a:p>
          <a:p>
            <a:r>
              <a:rPr lang="en-US" dirty="0"/>
              <a:t>When you end the conversation, you can have a survey appear that asks the user if their question or issue was answered or resolved correctly. This information is collected under the customer satisfaction analytics page.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224347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a:t>
            </a:fld>
            <a:endParaRPr lang="en-US"/>
          </a:p>
        </p:txBody>
      </p:sp>
    </p:spTree>
    <p:extLst>
      <p:ext uri="{BB962C8B-B14F-4D97-AF65-F5344CB8AC3E}">
        <p14:creationId xmlns:p14="http://schemas.microsoft.com/office/powerpoint/2010/main" val="25240114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design your chatbot in Power Virtual Agents for Customer Service, you can use the </a:t>
            </a:r>
            <a:r>
              <a:rPr lang="en-US" b="1" dirty="0"/>
              <a:t>Test bot</a:t>
            </a:r>
            <a:r>
              <a:rPr lang="en-US" dirty="0"/>
              <a:t> pane to see how the chatbot leads a customer through the chatbot conversation.</a:t>
            </a:r>
          </a:p>
          <a:p>
            <a:endParaRPr lang="en-US" dirty="0"/>
          </a:p>
          <a:p>
            <a:r>
              <a:rPr lang="en-US" dirty="0"/>
              <a:t>To help you find and fix unexpected behavior, you can enable tracking between topics to take you through the chatbot conversation step-by-step, and go to the corresponding node in the authoring canvas.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Track through the topic's conversation path</a:t>
            </a:r>
          </a:p>
          <a:p>
            <a:r>
              <a:rPr lang="en-US" dirty="0"/>
              <a:t>As you fine-tune your bot, it can be useful to enable tracking between topics so you can follow through the conversation path step by step.</a:t>
            </a:r>
          </a:p>
          <a:p>
            <a:pPr marL="228600" indent="-228600">
              <a:buFont typeface="+mj-lt"/>
              <a:buAutoNum type="arabicPeriod"/>
            </a:pPr>
            <a:r>
              <a:rPr lang="en-US" b="0" i="0" dirty="0">
                <a:effectLst/>
                <a:latin typeface="Segoe UI VSS (Regular)"/>
              </a:rPr>
              <a:t>If the </a:t>
            </a:r>
            <a:r>
              <a:rPr lang="en-US" b="1" i="0" dirty="0">
                <a:effectLst/>
                <a:latin typeface="Segoe UI VSS (Regular)"/>
              </a:rPr>
              <a:t>Test bot</a:t>
            </a:r>
            <a:r>
              <a:rPr lang="en-US" b="0" i="0" dirty="0">
                <a:effectLst/>
                <a:latin typeface="Segoe UI VSS (Regular)"/>
              </a:rPr>
              <a:t> pane is hidden, open it by selecting </a:t>
            </a:r>
            <a:r>
              <a:rPr lang="en-US" b="1" i="0" dirty="0">
                <a:effectLst/>
                <a:latin typeface="Segoe UI VSS (Regular)"/>
              </a:rPr>
              <a:t>Test your bot</a:t>
            </a:r>
            <a:r>
              <a:rPr lang="en-US" b="0" i="0" dirty="0">
                <a:effectLst/>
                <a:latin typeface="Segoe UI VSS (Regular)"/>
              </a:rPr>
              <a:t>.</a:t>
            </a:r>
          </a:p>
          <a:p>
            <a:pPr marL="228600" indent="-228600">
              <a:buFont typeface="+mj-lt"/>
              <a:buAutoNum type="arabicPeriod"/>
            </a:pPr>
            <a:r>
              <a:rPr lang="en-US" b="0" i="0" dirty="0">
                <a:effectLst/>
                <a:latin typeface="Segoe UI VSS (Regular)"/>
              </a:rPr>
              <a:t>At the top of the </a:t>
            </a:r>
            <a:r>
              <a:rPr lang="en-US" b="1" i="0" dirty="0">
                <a:effectLst/>
                <a:latin typeface="Segoe UI VSS (Regular)"/>
              </a:rPr>
              <a:t>Test bot</a:t>
            </a:r>
            <a:r>
              <a:rPr lang="en-US" b="0" i="0" dirty="0">
                <a:effectLst/>
                <a:latin typeface="Segoe UI VSS (Regular)"/>
              </a:rPr>
              <a:t> pane, set </a:t>
            </a:r>
            <a:r>
              <a:rPr lang="en-US" b="1" i="0" dirty="0">
                <a:effectLst/>
                <a:latin typeface="Segoe UI VSS (Regular)"/>
              </a:rPr>
              <a:t>Track between topics</a:t>
            </a:r>
            <a:r>
              <a:rPr lang="en-US" b="0" i="0" dirty="0">
                <a:effectLst/>
                <a:latin typeface="Segoe UI VSS (Regular)"/>
              </a:rPr>
              <a:t> to </a:t>
            </a:r>
            <a:r>
              <a:rPr lang="en-US" b="1" i="0" dirty="0">
                <a:effectLst/>
                <a:latin typeface="Segoe UI VSS (Regular)"/>
              </a:rPr>
              <a:t>On</a:t>
            </a:r>
            <a:r>
              <a:rPr lang="en-US" b="0" i="0" dirty="0">
                <a:effectLst/>
                <a:latin typeface="Segoe UI VSS (Regular)"/>
              </a:rPr>
              <a:t>.</a:t>
            </a:r>
          </a:p>
          <a:p>
            <a:pPr marL="228600" indent="-228600" algn="l">
              <a:buFont typeface="+mj-lt"/>
              <a:buAutoNum type="arabicPeriod"/>
            </a:pPr>
            <a:r>
              <a:rPr lang="en-US" b="0" i="0" dirty="0">
                <a:effectLst/>
                <a:latin typeface="Segoe UI VSS (Regular)"/>
              </a:rPr>
              <a:t>Enter a trigger phrase for the topic you want to check, and then continue testing the conversation.</a:t>
            </a:r>
          </a:p>
          <a:p>
            <a:pPr marL="228600" indent="-228600" algn="l">
              <a:buFont typeface="+mj-lt"/>
              <a:buAutoNum type="arabicPeriod"/>
            </a:pPr>
            <a:r>
              <a:rPr lang="en-US" b="0" i="0" dirty="0">
                <a:effectLst/>
                <a:latin typeface="Segoe UI VSS (Regular)"/>
              </a:rPr>
              <a:t>As you move through the conversation in the </a:t>
            </a:r>
            <a:r>
              <a:rPr lang="en-US" b="1" i="0" dirty="0">
                <a:effectLst/>
                <a:latin typeface="Segoe UI VSS (Regular)"/>
              </a:rPr>
              <a:t>Test bot</a:t>
            </a:r>
            <a:r>
              <a:rPr lang="en-US" b="0" i="0" dirty="0">
                <a:effectLst/>
                <a:latin typeface="Segoe UI VSS (Regular)"/>
              </a:rPr>
              <a:t> pane, the authoring canvas highlights the current place in the conversation path. The authoring canvas displays highlighted nodes in green.</a:t>
            </a:r>
          </a:p>
          <a:p>
            <a:pPr marL="228600" indent="-228600" algn="l">
              <a:buFont typeface="+mj-lt"/>
              <a:buAutoNum type="arabicPeriod"/>
            </a:pPr>
            <a:r>
              <a:rPr lang="en-US" b="0" i="0" dirty="0">
                <a:effectLst/>
                <a:latin typeface="Segoe UI VSS (Regular)"/>
              </a:rPr>
              <a:t>To navigate to an earlier place in the conversation path in the authoring canvas, select it in the </a:t>
            </a:r>
            <a:r>
              <a:rPr lang="en-US" b="1" i="0" dirty="0">
                <a:effectLst/>
                <a:latin typeface="Segoe UI VSS (Regular)"/>
              </a:rPr>
              <a:t>Test bot</a:t>
            </a:r>
            <a:r>
              <a:rPr lang="en-US" b="0" i="0" dirty="0">
                <a:effectLst/>
                <a:latin typeface="Segoe UI VSS (Regular)"/>
              </a:rPr>
              <a:t> pane.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8000750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Power Virtual Agents, you can publish chatbots to engage with your customers on multiple platforms or channels. These include live websites, mobile apps, and messaging platforms like Microsoft Teams and Facebook.</a:t>
            </a:r>
          </a:p>
          <a:p>
            <a:r>
              <a:rPr lang="en-US" dirty="0"/>
              <a:t>After you have published at least once, you can connect your chatbot to additional channels.</a:t>
            </a:r>
          </a:p>
          <a:p>
            <a:r>
              <a:rPr lang="en-US" dirty="0"/>
              <a:t>Each time you want to update your chatbot, you publish it again from within the Power Virtual Agents app itself. This will update the chatbot across all the channels where you have inserted or connected your chatbot.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Publish the latest chatbot content</a:t>
            </a:r>
            <a:endParaRPr lang="en-US" dirty="0"/>
          </a:p>
          <a:p>
            <a:r>
              <a:rPr lang="en-US" dirty="0"/>
              <a:t>You need to publish the chatbot at least once before your customers can interact with it or you can share it with your teammates.</a:t>
            </a:r>
          </a:p>
          <a:p>
            <a:r>
              <a:rPr lang="en-US" dirty="0"/>
              <a:t>After the first publish, you can do subsequent publishes whenever you would like your customers to engage with the latest chatbot content.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Configure channels</a:t>
            </a:r>
          </a:p>
          <a:p>
            <a:r>
              <a:rPr lang="en-US" dirty="0"/>
              <a:t>After publishing your bot at least once, you can add channels to make the bot reachable by your customers. You can see what channels we currently support by selecting </a:t>
            </a:r>
            <a:r>
              <a:rPr lang="en-US" b="1" dirty="0"/>
              <a:t>Manage</a:t>
            </a:r>
            <a:r>
              <a:rPr lang="en-US" dirty="0"/>
              <a:t> and going to the </a:t>
            </a:r>
            <a:r>
              <a:rPr lang="en-US" b="1" dirty="0"/>
              <a:t>Channels</a:t>
            </a:r>
            <a:r>
              <a:rPr lang="en-US" dirty="0"/>
              <a:t> tab in the side navigation pane.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1152977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Power Virtual Agents has a comprehensive set of analytics that show you the key performance indicators for your bot.</a:t>
            </a:r>
          </a:p>
          <a:p>
            <a:r>
              <a:rPr lang="en-US" b="0" dirty="0">
                <a:solidFill>
                  <a:srgbClr val="000000"/>
                </a:solidFill>
                <a:effectLst/>
                <a:latin typeface="Consolas" panose="020B0609020204030204" pitchFamily="49" charset="0"/>
              </a:rPr>
              <a:t>Multiple charts show you trends and usage for your chatbot's topics. These charts use AI to highlight the topics that have the greatest impact on your chatbot’s performance.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Analytics in Power Virtual Agents</a:t>
            </a:r>
          </a:p>
          <a:p>
            <a:r>
              <a:rPr lang="en-US" dirty="0"/>
              <a:t>The analytics section is divided into a number of pages to give you multiple ways to understand bot performance.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View billed sessions for Power Virtual Agents</a:t>
            </a:r>
          </a:p>
          <a:p>
            <a:r>
              <a:rPr lang="en-US" dirty="0"/>
              <a:t>When you purchase a Power Virtual Agents license, you gain capacity for the specified number of billed sessions. Power Virtual Agents pools this capacity across the entire tenant.</a:t>
            </a:r>
          </a:p>
          <a:p>
            <a:endParaRPr lang="en-US" dirty="0"/>
          </a:p>
          <a:p>
            <a:r>
              <a:rPr lang="en-US" dirty="0"/>
              <a:t>The consumption of the capacity isn't reported at the tenant level, but can be seen for each individual bot.</a:t>
            </a:r>
          </a:p>
          <a:p>
            <a:endParaRPr lang="en-US" dirty="0"/>
          </a:p>
          <a:p>
            <a:pPr algn="l"/>
            <a:r>
              <a:rPr lang="en-US" b="1" i="0" dirty="0">
                <a:effectLst/>
                <a:latin typeface="Segoe UI" panose="020B0502040204020203" pitchFamily="34" charset="0"/>
              </a:rPr>
              <a:t>Find the number of billed sessions for your bot</a:t>
            </a:r>
          </a:p>
          <a:p>
            <a:pPr algn="l">
              <a:buFont typeface="+mj-lt"/>
              <a:buAutoNum type="arabicPeriod"/>
            </a:pPr>
            <a:r>
              <a:rPr lang="en-US" b="0" i="0" dirty="0">
                <a:effectLst/>
                <a:latin typeface="Segoe UI" panose="020B0502040204020203" pitchFamily="34" charset="0"/>
              </a:rPr>
              <a:t>In Power Virtual Agents, select </a:t>
            </a:r>
            <a:r>
              <a:rPr lang="en-US" b="1" i="0" dirty="0">
                <a:effectLst/>
                <a:latin typeface="Segoe UI" panose="020B0502040204020203" pitchFamily="34" charset="0"/>
              </a:rPr>
              <a:t>Analytics</a:t>
            </a:r>
            <a:r>
              <a:rPr lang="en-US" b="0" i="0" dirty="0">
                <a:effectLst/>
                <a:latin typeface="Segoe UI" panose="020B0502040204020203" pitchFamily="34" charset="0"/>
              </a:rPr>
              <a:t> from the side navigation pane.</a:t>
            </a:r>
          </a:p>
          <a:p>
            <a:pPr algn="l">
              <a:buFont typeface="+mj-lt"/>
              <a:buAutoNum type="arabicPeriod"/>
            </a:pPr>
            <a:r>
              <a:rPr lang="en-US" b="0" i="0" dirty="0">
                <a:effectLst/>
                <a:latin typeface="Segoe UI" panose="020B0502040204020203" pitchFamily="34" charset="0"/>
              </a:rPr>
              <a:t>Go to the </a:t>
            </a:r>
            <a:r>
              <a:rPr lang="en-US" b="1" i="0" dirty="0">
                <a:effectLst/>
                <a:latin typeface="Segoe UI" panose="020B0502040204020203" pitchFamily="34" charset="0"/>
              </a:rPr>
              <a:t>Billing</a:t>
            </a:r>
            <a:r>
              <a:rPr lang="en-US" b="0" i="0" dirty="0">
                <a:effectLst/>
                <a:latin typeface="Segoe UI" panose="020B0502040204020203" pitchFamily="34" charset="0"/>
              </a:rPr>
              <a:t> tab.</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5509499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71</a:t>
            </a:fld>
            <a:endParaRPr lang="en-US"/>
          </a:p>
        </p:txBody>
      </p:sp>
    </p:spTree>
    <p:extLst>
      <p:ext uri="{BB962C8B-B14F-4D97-AF65-F5344CB8AC3E}">
        <p14:creationId xmlns:p14="http://schemas.microsoft.com/office/powerpoint/2010/main" val="11854597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Microsoft Power BI is a collection of software services, apps, and connectors that work together to turn your unrelated sources of data into coherent, visually immersive, and interactive insights.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Whether your data is a simple Microsoft Excel workbook, or a collection of cloud-based and on-premises hybrid data warehouses, Power BI lets you easily connect to your data sources, clean, and model your data without affecting the underlying source, visualize (or discover) what's important, and share that with anyone or everyone you want.</a:t>
            </a: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endParaRPr lang="en-US" dirty="0"/>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5740284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4400" b="1" i="0" dirty="0">
                <a:effectLst/>
                <a:latin typeface="Segoe UI VSS (Regular)"/>
              </a:rPr>
              <a:t>Capacities</a:t>
            </a:r>
          </a:p>
          <a:p>
            <a:pPr algn="l"/>
            <a:r>
              <a:rPr lang="en-US" sz="4400" b="0" i="0" dirty="0">
                <a:effectLst/>
                <a:latin typeface="Segoe UI VSS (Regular)"/>
              </a:rPr>
              <a:t>Capacities are a core Power BI concept representing a set of resources used to host and deliver your Power BI content. Capacities are either </a:t>
            </a:r>
            <a:r>
              <a:rPr lang="en-US" sz="4400" b="0" i="1" dirty="0">
                <a:effectLst/>
                <a:latin typeface="Segoe UI VSS (Regular)"/>
              </a:rPr>
              <a:t>shared</a:t>
            </a:r>
            <a:r>
              <a:rPr lang="en-US" sz="4400" b="0" i="0" dirty="0">
                <a:effectLst/>
                <a:latin typeface="Segoe UI VSS (Regular)"/>
              </a:rPr>
              <a:t> or </a:t>
            </a:r>
            <a:r>
              <a:rPr lang="en-US" sz="4400" b="0" i="1" dirty="0">
                <a:effectLst/>
                <a:latin typeface="Segoe UI VSS (Regular)"/>
              </a:rPr>
              <a:t>dedicated</a:t>
            </a:r>
            <a:r>
              <a:rPr lang="en-US" sz="4400" b="0" i="0" dirty="0">
                <a:effectLst/>
                <a:latin typeface="Segoe UI VSS (Regular)"/>
              </a:rPr>
              <a:t>. A shared capacity is shared with other Microsoft customers, while a dedicated capacity is fully committed to a single customer. Dedicated capacities require a subscription. By default, workspaces are created on a shared capacity.</a:t>
            </a:r>
          </a:p>
          <a:p>
            <a:pPr algn="l"/>
            <a:r>
              <a:rPr lang="en-US" sz="8800" b="1" i="0" dirty="0">
                <a:effectLst/>
                <a:latin typeface="Segoe UI VSS (Regular)"/>
              </a:rPr>
              <a:t>Workspaces</a:t>
            </a:r>
          </a:p>
          <a:p>
            <a:pPr algn="l"/>
            <a:r>
              <a:rPr lang="en-US" sz="8800" b="0" i="0" dirty="0">
                <a:effectLst/>
                <a:latin typeface="Segoe UI VSS (Regular)"/>
              </a:rPr>
              <a:t>Workspaces are containers for dashboards, reports, datasets, and dataflows in Power BI. </a:t>
            </a:r>
            <a:r>
              <a:rPr lang="en-US" sz="9600" b="0" i="0" dirty="0">
                <a:effectLst/>
                <a:latin typeface="Segoe UI" panose="020B0502040204020203" pitchFamily="34" charset="0"/>
              </a:rPr>
              <a:t>There are two types of workspaces: </a:t>
            </a:r>
            <a:r>
              <a:rPr lang="en-US" sz="9600" b="0" i="1" dirty="0">
                <a:effectLst/>
                <a:latin typeface="Segoe UI" panose="020B0502040204020203" pitchFamily="34" charset="0"/>
              </a:rPr>
              <a:t>My workspace</a:t>
            </a:r>
            <a:r>
              <a:rPr lang="en-US" sz="9600" b="0" i="0" dirty="0">
                <a:effectLst/>
                <a:latin typeface="Segoe UI" panose="020B0502040204020203" pitchFamily="34" charset="0"/>
              </a:rPr>
              <a:t> and </a:t>
            </a:r>
            <a:r>
              <a:rPr lang="en-US" sz="9600" b="0" i="1" dirty="0">
                <a:effectLst/>
                <a:latin typeface="Segoe UI" panose="020B0502040204020203" pitchFamily="34" charset="0"/>
              </a:rPr>
              <a:t>workspaces</a:t>
            </a:r>
            <a:r>
              <a:rPr lang="en-US" sz="9600" b="0" i="0" dirty="0">
                <a:effectLst/>
                <a:latin typeface="Segoe UI" panose="020B0502040204020203" pitchFamily="34" charset="0"/>
              </a:rPr>
              <a:t>.</a:t>
            </a:r>
          </a:p>
          <a:p>
            <a:pPr algn="l"/>
            <a:endParaRPr lang="en-US" sz="9600" b="0" i="0" dirty="0">
              <a:effectLst/>
              <a:latin typeface="Segoe UI" panose="020B0502040204020203" pitchFamily="34" charset="0"/>
            </a:endParaRPr>
          </a:p>
          <a:p>
            <a:pPr algn="l">
              <a:buFont typeface="Arial" panose="020B0604020202020204" pitchFamily="34" charset="0"/>
              <a:buChar char="•"/>
            </a:pPr>
            <a:r>
              <a:rPr lang="en-US" sz="9600" b="1" i="0" dirty="0">
                <a:effectLst/>
                <a:latin typeface="Segoe UI" panose="020B0502040204020203" pitchFamily="34" charset="0"/>
              </a:rPr>
              <a:t> My workspace</a:t>
            </a:r>
            <a:r>
              <a:rPr lang="en-US" sz="9600" b="0" i="0" dirty="0">
                <a:effectLst/>
                <a:latin typeface="Segoe UI" panose="020B0502040204020203" pitchFamily="34" charset="0"/>
              </a:rPr>
              <a:t> is the personal workspace for any Power BI customer to work with your own content. Only you have access to your My workspace. You can share dashboards and reports from your My Workspace. If you want to collaborate on dashboards and reports, or create an app, then you want to work in a workspace.</a:t>
            </a:r>
          </a:p>
          <a:p>
            <a:pPr algn="l">
              <a:buFont typeface="Arial" panose="020B0604020202020204" pitchFamily="34" charset="0"/>
              <a:buChar char="•"/>
            </a:pPr>
            <a:r>
              <a:rPr lang="en-US" sz="9600" b="1" i="0" dirty="0">
                <a:effectLst/>
                <a:latin typeface="Segoe UI" panose="020B0502040204020203" pitchFamily="34" charset="0"/>
              </a:rPr>
              <a:t> Workspaces</a:t>
            </a:r>
            <a:r>
              <a:rPr lang="en-US" sz="9600" b="0" i="0" dirty="0">
                <a:effectLst/>
                <a:latin typeface="Segoe UI" panose="020B0502040204020203" pitchFamily="34" charset="0"/>
              </a:rPr>
              <a:t> are used to collaborate and share content with colleagues. You can add colleagues to your workspaces and collaborate on dashboards, reports, and datasets. With one exception, all workspace members need Power BI Pro licenses.</a:t>
            </a:r>
          </a:p>
          <a:p>
            <a:pPr algn="l"/>
            <a:endParaRPr lang="en-US" sz="8800" b="0" i="0" dirty="0">
              <a:effectLst/>
              <a:latin typeface="Segoe UI VSS (Regular)"/>
            </a:endParaRPr>
          </a:p>
          <a:p>
            <a:pPr algn="l"/>
            <a:r>
              <a:rPr lang="en-US" sz="8800" b="0" i="0" dirty="0">
                <a:effectLst/>
                <a:latin typeface="Segoe UI VSS (Regular)"/>
              </a:rPr>
              <a:t>Workspaces are also the places where you create, publish, and manage </a:t>
            </a:r>
            <a:r>
              <a:rPr lang="en-US" sz="8800" b="0" i="1" dirty="0">
                <a:effectLst/>
                <a:latin typeface="Segoe UI VSS (Regular)"/>
              </a:rPr>
              <a:t>apps</a:t>
            </a:r>
            <a:r>
              <a:rPr lang="en-US" sz="8800" b="0" i="0" dirty="0">
                <a:effectLst/>
                <a:latin typeface="Segoe UI VSS (Regular)"/>
              </a:rPr>
              <a:t> for your organization. Think of workspaces as staging areas and containers for the content that will make up a Power BI app. So what is an </a:t>
            </a:r>
            <a:r>
              <a:rPr lang="en-US" sz="8800" b="0" i="1" dirty="0">
                <a:effectLst/>
                <a:latin typeface="Segoe UI VSS (Regular)"/>
              </a:rPr>
              <a:t>app</a:t>
            </a:r>
            <a:r>
              <a:rPr lang="en-US" sz="8800" b="0" i="0" dirty="0">
                <a:effectLst/>
                <a:latin typeface="Segoe UI VSS (Regular)"/>
              </a:rPr>
              <a:t>? An app is a collection of dashboards and reports built to deliver key metrics to the Power BI consumers in your organization. Apps are interactive, but consumers cannot edit them. App consumers, the colleagues who have access to the apps, do not necessarily need Pro licenses.</a:t>
            </a:r>
          </a:p>
          <a:p>
            <a:pPr algn="l"/>
            <a:r>
              <a:rPr lang="en-US" sz="9600" b="1" i="0" dirty="0">
                <a:effectLst/>
                <a:latin typeface="Segoe UI VSS (Regular)"/>
              </a:rPr>
              <a:t>Datasets</a:t>
            </a:r>
          </a:p>
          <a:p>
            <a:pPr algn="l"/>
            <a:r>
              <a:rPr lang="en-US" sz="9600" b="0" i="0" dirty="0">
                <a:effectLst/>
                <a:latin typeface="Segoe UI VSS (Regular)"/>
              </a:rPr>
              <a:t>A </a:t>
            </a:r>
            <a:r>
              <a:rPr lang="en-US" sz="9600" b="1" i="0" dirty="0">
                <a:effectLst/>
                <a:latin typeface="Segoe UI VSS (Regular)"/>
              </a:rPr>
              <a:t>dataset</a:t>
            </a:r>
            <a:r>
              <a:rPr lang="en-US" sz="9600" b="0" i="0" dirty="0">
                <a:effectLst/>
                <a:latin typeface="Segoe UI VSS (Regular)"/>
              </a:rPr>
              <a:t> is a collection of data that you </a:t>
            </a:r>
            <a:r>
              <a:rPr lang="en-US" sz="9600" b="0" i="1" dirty="0">
                <a:effectLst/>
                <a:latin typeface="Segoe UI VSS (Regular)"/>
              </a:rPr>
              <a:t>import</a:t>
            </a:r>
            <a:r>
              <a:rPr lang="en-US" sz="9600" b="0" i="0" dirty="0">
                <a:effectLst/>
                <a:latin typeface="Segoe UI VSS (Regular)"/>
              </a:rPr>
              <a:t> or </a:t>
            </a:r>
            <a:r>
              <a:rPr lang="en-US" sz="9600" b="0" i="1" dirty="0">
                <a:effectLst/>
                <a:latin typeface="Segoe UI VSS (Regular)"/>
              </a:rPr>
              <a:t>connect</a:t>
            </a:r>
            <a:r>
              <a:rPr lang="en-US" sz="9600" b="0" i="0" dirty="0">
                <a:effectLst/>
                <a:latin typeface="Segoe UI VSS (Regular)"/>
              </a:rPr>
              <a:t> to. Power BI lets you connect to and import all sorts of datasets and bring all of it together in one place. Datasets can also source data from dataflows.</a:t>
            </a:r>
          </a:p>
          <a:p>
            <a:pPr algn="l"/>
            <a:r>
              <a:rPr lang="en-US" sz="8800" b="1" i="0" dirty="0">
                <a:effectLst/>
                <a:latin typeface="Segoe UI VSS (Regular)"/>
              </a:rPr>
              <a:t>Shared Datasets</a:t>
            </a:r>
          </a:p>
          <a:p>
            <a:pPr algn="l"/>
            <a:r>
              <a:rPr lang="en-US" sz="8800" b="0" i="0" dirty="0">
                <a:effectLst/>
                <a:latin typeface="Segoe UI VSS (Regular)"/>
              </a:rPr>
              <a:t>Business intelligence is a collaborative activity. It's important to establish standardized datasets that can be the 'one source of truth.' Discovering and reusing those standardized datasets is key. When expert data modelers in your organization create and share optimized datasets, report creators can start with those datasets to build accurate reports. Your organization can have consistent data for making decisions, and a healthy data culture. </a:t>
            </a:r>
            <a:endParaRPr lang="en-US" sz="1800" b="1"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Reports</a:t>
            </a:r>
            <a:endParaRPr lang="en-US" sz="1800"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A Power BI report is one or more pages of visualizations such as line charts, maps, and </a:t>
            </a:r>
            <a:r>
              <a:rPr lang="en-US" sz="1800" dirty="0" err="1">
                <a:effectLst/>
                <a:latin typeface="Calibri" panose="020F0502020204030204" pitchFamily="34" charset="0"/>
                <a:ea typeface="DengXian" panose="02010600030101010101" pitchFamily="2" charset="-122"/>
              </a:rPr>
              <a:t>treemaps</a:t>
            </a:r>
            <a:r>
              <a:rPr lang="en-US" sz="1800" dirty="0">
                <a:effectLst/>
                <a:latin typeface="Calibri" panose="020F0502020204030204" pitchFamily="34" charset="0"/>
                <a:ea typeface="DengXian" panose="02010600030101010101" pitchFamily="2" charset="-122"/>
              </a:rPr>
              <a:t>. Visualizations are also called </a:t>
            </a:r>
            <a:r>
              <a:rPr lang="en-US" sz="1800" b="1" dirty="0">
                <a:effectLst/>
                <a:latin typeface="Calibri" panose="020F0502020204030204" pitchFamily="34" charset="0"/>
                <a:ea typeface="DengXian" panose="02010600030101010101" pitchFamily="2" charset="-122"/>
              </a:rPr>
              <a:t>visuals</a:t>
            </a:r>
            <a:r>
              <a:rPr lang="en-US" sz="1800" dirty="0">
                <a:effectLst/>
                <a:latin typeface="Calibri" panose="020F0502020204030204" pitchFamily="34" charset="0"/>
                <a:ea typeface="DengXian" panose="02010600030101010101" pitchFamily="2" charset="-122"/>
              </a:rPr>
              <a:t>. You can create reports from scratch within Power BI, import them with dashboards that colleagues share with you, or Power BI can create them when you connect to datasets from Excel, Power BI Desktop, databases, and SaaS applications.</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report, it opens in Reading view. If you have edit permissions, then you see </a:t>
            </a:r>
            <a:r>
              <a:rPr lang="en-US" sz="1800" b="1" dirty="0">
                <a:effectLst/>
                <a:latin typeface="Calibri" panose="020F0502020204030204" pitchFamily="34" charset="0"/>
                <a:ea typeface="Times New Roman" panose="02020603050405020304" pitchFamily="18" charset="0"/>
              </a:rPr>
              <a:t>Edit report</a:t>
            </a:r>
            <a:r>
              <a:rPr lang="en-US" sz="1800" dirty="0">
                <a:effectLst/>
                <a:latin typeface="Calibri" panose="020F0502020204030204" pitchFamily="34" charset="0"/>
                <a:ea typeface="Times New Roman" panose="02020603050405020304" pitchFamily="18" charset="0"/>
              </a:rPr>
              <a:t> in the upper-left corner, and you can view the report in Editing view. </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workspace, the associated reports are listed under the </a:t>
            </a:r>
            <a:r>
              <a:rPr lang="en-US" sz="1800" b="1" dirty="0">
                <a:effectLst/>
                <a:latin typeface="Calibri" panose="020F0502020204030204" pitchFamily="34" charset="0"/>
                <a:ea typeface="Times New Roman" panose="02020603050405020304" pitchFamily="18" charset="0"/>
              </a:rPr>
              <a:t>Reports</a:t>
            </a:r>
            <a:r>
              <a:rPr lang="en-US" sz="1800" dirty="0">
                <a:effectLst/>
                <a:latin typeface="Calibri" panose="020F0502020204030204" pitchFamily="34" charset="0"/>
                <a:ea typeface="Times New Roman" panose="02020603050405020304" pitchFamily="18" charset="0"/>
              </a:rPr>
              <a:t> tab. Each listed report represents one or more pages of visualizations based on only one of the underlying datasets. To open a report, select it.</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an app, you are presented with a dashboard. To access an underlying report, select a dashboard tile (more on tiles later) that was pinned from a report. Keep in mind that not all tiles are pinned from reports, so you may have to click a few tiles to find a report.</a:t>
            </a:r>
          </a:p>
          <a:p>
            <a:pPr algn="l"/>
            <a:r>
              <a:rPr lang="en-US" sz="4400" b="1" i="0" dirty="0">
                <a:effectLst/>
                <a:latin typeface="Segoe UI VSS (Regular)"/>
              </a:rPr>
              <a:t>Dashboards</a:t>
            </a:r>
          </a:p>
          <a:p>
            <a:pPr algn="l"/>
            <a:r>
              <a:rPr lang="en-US" sz="4400" b="0" i="0" dirty="0">
                <a:effectLst/>
                <a:latin typeface="Segoe UI VSS (Regular)"/>
              </a:rPr>
              <a:t>A </a:t>
            </a:r>
            <a:r>
              <a:rPr lang="en-US" sz="4400" b="0" i="1" dirty="0">
                <a:effectLst/>
                <a:latin typeface="Segoe UI VSS (Regular)"/>
              </a:rPr>
              <a:t>dashboard</a:t>
            </a:r>
            <a:r>
              <a:rPr lang="en-US" sz="4400" b="0" i="0" dirty="0">
                <a:effectLst/>
                <a:latin typeface="Segoe UI VSS (Regular)"/>
              </a:rPr>
              <a:t> is something you create </a:t>
            </a:r>
            <a:r>
              <a:rPr lang="en-US" sz="4400" b="1" i="0" dirty="0">
                <a:effectLst/>
                <a:latin typeface="Segoe UI VSS (Regular)"/>
              </a:rPr>
              <a:t>in the Power BI service</a:t>
            </a:r>
            <a:r>
              <a:rPr lang="en-US" sz="4400" b="0" i="0" dirty="0">
                <a:effectLst/>
                <a:latin typeface="Segoe UI VSS (Regular)"/>
              </a:rPr>
              <a:t> or something a colleague creates </a:t>
            </a:r>
            <a:r>
              <a:rPr lang="en-US" sz="4400" b="1" i="0" dirty="0">
                <a:effectLst/>
                <a:latin typeface="Segoe UI VSS (Regular)"/>
              </a:rPr>
              <a:t>in the Power BI service</a:t>
            </a:r>
            <a:r>
              <a:rPr lang="en-US" sz="4400" b="0" i="0" dirty="0">
                <a:effectLst/>
                <a:latin typeface="Segoe UI VSS (Regular)"/>
              </a:rPr>
              <a:t> and shares with you. It is a single canvas that contains zero or more tiles and widgets. Each tile pinned from a report or from Q&amp;A displays a single visualization that was created from a dataset and pinned to the dashboard. Entire report pages can also be pinned to a dashboard as a single tile. There are many ways to add tiles to your dashboard; too many to be covered in this overview topic.</a:t>
            </a:r>
          </a:p>
          <a:p>
            <a:pPr marL="0" marR="0" lvl="0" indent="0">
              <a:spcBef>
                <a:spcPts val="0"/>
              </a:spcBef>
              <a:spcAft>
                <a:spcPts val="0"/>
              </a:spcAft>
              <a:buFont typeface="Symbol" panose="05050102010706020507" pitchFamily="18" charset="2"/>
              <a:buNone/>
            </a:pPr>
            <a:endParaRPr lang="en-US" sz="1800" dirty="0">
              <a:effectLst/>
              <a:latin typeface="Calibri" panose="020F0502020204030204" pitchFamily="34" charset="0"/>
              <a:ea typeface="DengXian" panose="02010600030101010101" pitchFamily="2" charset="-122"/>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20408921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00"/>
              </a:spcBef>
              <a:spcAft>
                <a:spcPts val="700"/>
              </a:spcAft>
            </a:pPr>
            <a:r>
              <a:rPr lang="en-US" sz="4400" b="1" i="0" kern="1200" dirty="0">
                <a:solidFill>
                  <a:schemeClr val="tx1"/>
                </a:solidFill>
                <a:effectLst/>
                <a:latin typeface="Segoe UI VSS (Regular)"/>
                <a:ea typeface="+mn-ea"/>
                <a:cs typeface="+mn-cs"/>
              </a:rPr>
              <a:t>Install a template app:</a:t>
            </a:r>
          </a:p>
          <a:p>
            <a:pPr marL="228600" indent="-228600">
              <a:buFont typeface="+mj-lt"/>
              <a:buAutoNum type="arabicPeriod"/>
            </a:pPr>
            <a:r>
              <a:rPr lang="en-US" dirty="0"/>
              <a:t>In the nav pane in the Power BI service, select Apps &gt; Get apps.</a:t>
            </a:r>
          </a:p>
          <a:p>
            <a:pPr marL="228600" indent="-228600">
              <a:buFont typeface="+mj-lt"/>
              <a:buAutoNum type="arabicPeriod"/>
            </a:pPr>
            <a:r>
              <a:rPr lang="en-US" dirty="0"/>
              <a:t>In the Power BI apps marketplace that appears, select Template apps. All the template apps available in AppSource will be shown. Browse to find the template app you're looking for, or get a filtered selection by using the search box.</a:t>
            </a:r>
          </a:p>
          <a:p>
            <a:pPr marL="228600" indent="-228600">
              <a:buFont typeface="+mj-lt"/>
              <a:buAutoNum type="arabicPeriod"/>
            </a:pPr>
            <a:r>
              <a:rPr lang="en-US" dirty="0"/>
              <a:t>When you find the template app you're looking for, click it. The template app offer will display. Click GET IT NOW.</a:t>
            </a:r>
          </a:p>
          <a:p>
            <a:pPr marL="228600" indent="-228600">
              <a:buFont typeface="+mj-lt"/>
              <a:buAutoNum type="arabicPeriod"/>
            </a:pPr>
            <a:r>
              <a:rPr lang="en-US" dirty="0"/>
              <a:t>In the dialog box that appears, select Install.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Connect to sources</a:t>
            </a:r>
          </a:p>
          <a:p>
            <a:r>
              <a:rPr lang="en-US" sz="900" kern="1200">
                <a:solidFill>
                  <a:schemeClr val="tx1"/>
                </a:solidFill>
                <a:effectLst/>
                <a:latin typeface="Segoe UI Light" pitchFamily="34" charset="0"/>
                <a:ea typeface="+mn-ea"/>
                <a:cs typeface="+mn-cs"/>
              </a:rPr>
              <a:t>Prepare data sets for analysis</a:t>
            </a:r>
          </a:p>
          <a:p>
            <a:r>
              <a:rPr lang="en-US" sz="900" kern="1200">
                <a:solidFill>
                  <a:schemeClr val="tx1"/>
                </a:solidFill>
                <a:effectLst/>
                <a:latin typeface="Segoe UI Light" pitchFamily="34" charset="0"/>
                <a:ea typeface="+mn-ea"/>
                <a:cs typeface="+mn-cs"/>
              </a:rPr>
              <a:t>Transform and Cleanse</a:t>
            </a:r>
          </a:p>
          <a:p>
            <a:r>
              <a:rPr lang="en-US" sz="900" kern="1200">
                <a:solidFill>
                  <a:schemeClr val="tx1"/>
                </a:solidFill>
                <a:effectLst/>
                <a:latin typeface="Segoe UI Light" pitchFamily="34" charset="0"/>
                <a:ea typeface="+mn-ea"/>
                <a:cs typeface="+mn-cs"/>
              </a:rPr>
              <a:t>Create reports for consumption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541911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egoe UI" panose="020B0502040204020203" pitchFamily="34" charset="0"/>
              </a:rPr>
              <a:t>Ribbon</a:t>
            </a:r>
            <a:r>
              <a:rPr lang="en-US" b="0" i="0" dirty="0">
                <a:effectLst/>
                <a:latin typeface="Segoe UI" panose="020B0502040204020203" pitchFamily="34" charset="0"/>
              </a:rPr>
              <a:t> - Displays common tasks that are associated with reports and visualizations.</a:t>
            </a:r>
          </a:p>
          <a:p>
            <a:pPr algn="l">
              <a:buFont typeface="+mj-lt"/>
              <a:buAutoNum type="arabicPeriod"/>
            </a:pPr>
            <a:r>
              <a:rPr lang="en-US" b="1" i="0" dirty="0">
                <a:effectLst/>
                <a:latin typeface="Segoe UI" panose="020B0502040204020203" pitchFamily="34" charset="0"/>
              </a:rPr>
              <a:t>Report view, or canvas</a:t>
            </a:r>
            <a:r>
              <a:rPr lang="en-US" b="0" i="0" dirty="0">
                <a:effectLst/>
                <a:latin typeface="Segoe UI" panose="020B0502040204020203" pitchFamily="34" charset="0"/>
              </a:rPr>
              <a:t> - Where visualizations are created and arranged.</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Data view</a:t>
            </a:r>
            <a:r>
              <a:rPr lang="en-US" b="0" i="0" dirty="0">
                <a:effectLst/>
                <a:latin typeface="Segoe UI" panose="020B0502040204020203" pitchFamily="34" charset="0"/>
              </a:rPr>
              <a:t> allows you to view all of your data available in your report. This is an easy way to quickly check data types and validate data.</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Model view</a:t>
            </a:r>
            <a:r>
              <a:rPr lang="en-US" b="0" i="0" dirty="0">
                <a:effectLst/>
                <a:latin typeface="Segoe UI" panose="020B0502040204020203" pitchFamily="34" charset="0"/>
              </a:rPr>
              <a:t> allows you to visually set the relationship between tables or elements. A relationship is where two or more tables are linked together because they contain related data. This enables users to run queries for related data across multiple tables.</a:t>
            </a:r>
          </a:p>
          <a:p>
            <a:pPr algn="l">
              <a:buFont typeface="+mj-lt"/>
              <a:buAutoNum type="arabicPeriod"/>
            </a:pPr>
            <a:r>
              <a:rPr lang="en-US" b="1" i="0" dirty="0">
                <a:effectLst/>
                <a:latin typeface="Segoe UI" panose="020B0502040204020203" pitchFamily="34" charset="0"/>
              </a:rPr>
              <a:t>Pages tab</a:t>
            </a:r>
            <a:r>
              <a:rPr lang="en-US" b="0" i="0" dirty="0">
                <a:effectLst/>
                <a:latin typeface="Segoe UI" panose="020B0502040204020203" pitchFamily="34" charset="0"/>
              </a:rPr>
              <a:t> - Located along the bottom of the page, this area is where you would select or add a report page.</a:t>
            </a:r>
          </a:p>
          <a:p>
            <a:pPr algn="l">
              <a:buFont typeface="+mj-lt"/>
              <a:buAutoNum type="arabicPeriod"/>
            </a:pPr>
            <a:r>
              <a:rPr lang="en-US" b="1" i="0" dirty="0">
                <a:effectLst/>
                <a:latin typeface="Segoe UI" panose="020B0502040204020203" pitchFamily="34" charset="0"/>
              </a:rPr>
              <a:t>Visualizations pane</a:t>
            </a:r>
            <a:r>
              <a:rPr lang="en-US" b="0" i="0" dirty="0">
                <a:effectLst/>
                <a:latin typeface="Segoe UI" panose="020B0502040204020203" pitchFamily="34" charset="0"/>
              </a:rPr>
              <a:t> - Where you can change visualizations, customize colors or axes, apply filters, drag fields, and more.</a:t>
            </a:r>
          </a:p>
          <a:p>
            <a:pPr algn="l">
              <a:buFont typeface="+mj-lt"/>
              <a:buAutoNum type="arabicPeriod"/>
            </a:pPr>
            <a:r>
              <a:rPr lang="en-US" b="1" i="0" dirty="0">
                <a:effectLst/>
                <a:latin typeface="Segoe UI" panose="020B0502040204020203" pitchFamily="34" charset="0"/>
              </a:rPr>
              <a:t>Fields pane</a:t>
            </a:r>
            <a:r>
              <a:rPr lang="en-US" b="0" i="0" dirty="0">
                <a:effectLst/>
                <a:latin typeface="Segoe UI" panose="020B0502040204020203" pitchFamily="34" charset="0"/>
              </a:rPr>
              <a:t> - Where query elements and filters can be dragged onto the </a:t>
            </a:r>
            <a:r>
              <a:rPr lang="en-US" b="1" i="0" dirty="0">
                <a:effectLst/>
                <a:latin typeface="Segoe UI" panose="020B0502040204020203" pitchFamily="34" charset="0"/>
              </a:rPr>
              <a:t>Report</a:t>
            </a:r>
            <a:r>
              <a:rPr lang="en-US" b="0" i="0" dirty="0">
                <a:effectLst/>
                <a:latin typeface="Segoe UI" panose="020B0502040204020203" pitchFamily="34" charset="0"/>
              </a:rPr>
              <a:t> view or dragged to the </a:t>
            </a:r>
            <a:r>
              <a:rPr lang="en-US" b="1" i="0" dirty="0">
                <a:effectLst/>
                <a:latin typeface="Segoe UI" panose="020B0502040204020203" pitchFamily="34" charset="0"/>
              </a:rPr>
              <a:t>Filters</a:t>
            </a:r>
            <a:r>
              <a:rPr lang="en-US" b="0" i="0" dirty="0">
                <a:effectLst/>
                <a:latin typeface="Segoe UI" panose="020B0502040204020203" pitchFamily="34" charset="0"/>
              </a:rPr>
              <a:t> area of the Visualizations pane.</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Power BI offers several ways to filter and highlight reports. Knowing how to filter data is the key to finding the right information.</a:t>
            </a:r>
          </a:p>
          <a:p>
            <a:endParaRPr lang="en-US" b="0" i="0" dirty="0">
              <a:effectLst/>
              <a:latin typeface="Segoe UI" panose="020B0502040204020203" pitchFamily="34" charset="0"/>
            </a:endParaRPr>
          </a:p>
          <a:p>
            <a:r>
              <a:rPr lang="en-US" b="1" dirty="0"/>
              <a:t>Note:</a:t>
            </a:r>
          </a:p>
          <a:p>
            <a:pPr marL="228600" indent="-228600">
              <a:buAutoNum type="arabicPeriod"/>
            </a:pPr>
            <a:r>
              <a:rPr lang="en-US" b="0" i="0" dirty="0">
                <a:effectLst/>
                <a:latin typeface="Segoe UI" panose="020B0502040204020203" pitchFamily="34" charset="0"/>
              </a:rPr>
              <a:t>Filtering only applies to reports, not to dashboards.</a:t>
            </a:r>
          </a:p>
          <a:p>
            <a:pPr marL="228600" indent="-228600">
              <a:buAutoNum type="arabicPeriod" startAt="2"/>
            </a:pPr>
            <a:r>
              <a:rPr lang="en-US" dirty="0">
                <a:effectLst/>
              </a:rPr>
              <a:t>When you filter a visual like a bar chart, you are just changing the view of the data in that visual. You are not modifying the source data in any way.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VSS (Regular)"/>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VSS (Regular)"/>
              </a:rPr>
              <a:t>Slicers</a:t>
            </a:r>
            <a:endParaRPr lang="en-US" dirty="0">
              <a:effectLst/>
            </a:endParaRPr>
          </a:p>
          <a:p>
            <a:r>
              <a:rPr lang="en-US" b="0" i="0" dirty="0">
                <a:effectLst/>
                <a:latin typeface="Segoe UI VSS (Regular)"/>
              </a:rPr>
              <a:t>There are several different types of slicers: numeric, categorical, and date. Slicers make it easy to filter all the visuals on the page at once.</a:t>
            </a:r>
          </a:p>
          <a:p>
            <a:endParaRPr lang="en-US" dirty="0"/>
          </a:p>
          <a:p>
            <a:pPr algn="l"/>
            <a:r>
              <a:rPr lang="en-US" b="0" i="0" dirty="0">
                <a:effectLst/>
                <a:latin typeface="Segoe UI" panose="020B0502040204020203" pitchFamily="34" charset="0"/>
              </a:rPr>
              <a:t>The four types of filters are:</a:t>
            </a:r>
          </a:p>
          <a:p>
            <a:pPr marL="171450" indent="-171450" algn="l">
              <a:buFont typeface="Arial" panose="020B0604020202020204" pitchFamily="34" charset="0"/>
              <a:buChar char="•"/>
            </a:pPr>
            <a:r>
              <a:rPr lang="en-US" b="1" i="0" dirty="0">
                <a:effectLst/>
                <a:latin typeface="Segoe UI" panose="020B0502040204020203" pitchFamily="34" charset="0"/>
              </a:rPr>
              <a:t>Report</a:t>
            </a:r>
            <a:r>
              <a:rPr lang="en-US" b="0" i="0" dirty="0">
                <a:effectLst/>
                <a:latin typeface="Segoe UI" panose="020B0502040204020203" pitchFamily="34" charset="0"/>
              </a:rPr>
              <a:t> – Applies to all pages in the report.</a:t>
            </a:r>
          </a:p>
          <a:p>
            <a:pPr marL="171450" indent="-171450" algn="l">
              <a:buFont typeface="Arial" panose="020B0604020202020204" pitchFamily="34" charset="0"/>
              <a:buChar char="•"/>
            </a:pPr>
            <a:r>
              <a:rPr lang="en-US" b="1" i="0" dirty="0">
                <a:effectLst/>
                <a:latin typeface="Segoe UI" panose="020B0502040204020203" pitchFamily="34" charset="0"/>
              </a:rPr>
              <a:t>Page</a:t>
            </a:r>
            <a:r>
              <a:rPr lang="en-US" b="0" i="0" dirty="0">
                <a:effectLst/>
                <a:latin typeface="Segoe UI" panose="020B0502040204020203" pitchFamily="34" charset="0"/>
              </a:rPr>
              <a:t> – Applies to all the visuals on the current report page.</a:t>
            </a:r>
          </a:p>
          <a:p>
            <a:pPr marL="171450" indent="-171450" algn="l">
              <a:buFont typeface="Arial" panose="020B0604020202020204" pitchFamily="34" charset="0"/>
              <a:buChar char="•"/>
            </a:pPr>
            <a:r>
              <a:rPr lang="en-US" b="1" i="0" dirty="0">
                <a:effectLst/>
                <a:latin typeface="Segoe UI" panose="020B0502040204020203" pitchFamily="34" charset="0"/>
              </a:rPr>
              <a:t>Visual</a:t>
            </a:r>
            <a:r>
              <a:rPr lang="en-US" b="0" i="0" dirty="0">
                <a:effectLst/>
                <a:latin typeface="Segoe UI" panose="020B0502040204020203" pitchFamily="34" charset="0"/>
              </a:rPr>
              <a:t> – Applies to a single visual on a report page. You only see visual level filters if you have selected a visual on the report canvas.</a:t>
            </a:r>
          </a:p>
          <a:p>
            <a:pPr marL="171450" indent="-171450" algn="l">
              <a:buFont typeface="Arial" panose="020B0604020202020204" pitchFamily="34" charset="0"/>
              <a:buChar char="•"/>
            </a:pPr>
            <a:r>
              <a:rPr lang="en-US" b="1" i="0" dirty="0" err="1">
                <a:effectLst/>
                <a:latin typeface="Segoe UI" panose="020B0502040204020203" pitchFamily="34" charset="0"/>
              </a:rPr>
              <a:t>Drillthrough</a:t>
            </a:r>
            <a:r>
              <a:rPr lang="en-US" b="0" i="0" dirty="0">
                <a:effectLst/>
                <a:latin typeface="Segoe UI" panose="020B0502040204020203" pitchFamily="34" charset="0"/>
              </a:rPr>
              <a:t> – Allows you to explore successively more detailed views within a single visual.</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Sometimes, your data might contain extra data or have data in the wrong format. Power BI Desktop includes the </a:t>
            </a:r>
            <a:r>
              <a:rPr lang="en-US" b="1" i="0" dirty="0">
                <a:effectLst/>
                <a:latin typeface="Segoe UI" panose="020B0502040204020203" pitchFamily="34" charset="0"/>
              </a:rPr>
              <a:t>Power Query Editor</a:t>
            </a:r>
            <a:r>
              <a:rPr lang="en-US" b="0" i="0" dirty="0">
                <a:effectLst/>
                <a:latin typeface="Segoe UI" panose="020B0502040204020203" pitchFamily="34" charset="0"/>
              </a:rPr>
              <a:t> tool, which can help you shape and transform data so that it's ready for your models and visualizations.</a:t>
            </a:r>
          </a:p>
          <a:p>
            <a:pPr algn="l"/>
            <a:endParaRPr lang="en-US" b="0" i="0" dirty="0">
              <a:effectLst/>
              <a:latin typeface="Segoe UI" panose="020B0502040204020203" pitchFamily="34" charset="0"/>
            </a:endParaRPr>
          </a:p>
          <a:p>
            <a:pPr algn="l"/>
            <a:r>
              <a:rPr lang="en-US" b="1" i="0" dirty="0">
                <a:effectLst/>
                <a:latin typeface="Segoe UI VSS (Regular)"/>
              </a:rPr>
              <a:t>Launch Power Query Editor</a:t>
            </a:r>
          </a:p>
          <a:p>
            <a:pPr algn="l"/>
            <a:r>
              <a:rPr lang="en-US" b="0" i="0" dirty="0">
                <a:effectLst/>
                <a:latin typeface="Segoe UI VSS (Regular)"/>
              </a:rPr>
              <a:t>To begin, select </a:t>
            </a:r>
            <a:r>
              <a:rPr lang="en-US" b="1" i="0" dirty="0">
                <a:effectLst/>
                <a:latin typeface="Segoe UI VSS (Regular)"/>
              </a:rPr>
              <a:t>Edit</a:t>
            </a:r>
            <a:r>
              <a:rPr lang="en-US" b="0" i="0" dirty="0">
                <a:effectLst/>
                <a:latin typeface="Segoe UI VSS (Regular)"/>
              </a:rPr>
              <a:t> from the </a:t>
            </a:r>
            <a:r>
              <a:rPr lang="en-US" b="1" i="0" dirty="0">
                <a:effectLst/>
                <a:latin typeface="Segoe UI VSS (Regular)"/>
              </a:rPr>
              <a:t>Navigator</a:t>
            </a:r>
            <a:r>
              <a:rPr lang="en-US" b="0" i="0" dirty="0">
                <a:effectLst/>
                <a:latin typeface="Segoe UI VSS (Regular)"/>
              </a:rPr>
              <a:t> window to launch Power Query Editor. You can also launch Power Query Editor directly from Power BI Desktop by using the </a:t>
            </a:r>
            <a:r>
              <a:rPr lang="en-US" b="1" i="0" dirty="0">
                <a:effectLst/>
                <a:latin typeface="Segoe UI VSS (Regular)"/>
              </a:rPr>
              <a:t>Edit Queries</a:t>
            </a:r>
            <a:r>
              <a:rPr lang="en-US" b="0" i="0" dirty="0">
                <a:effectLst/>
                <a:latin typeface="Segoe UI VSS (Regular)"/>
              </a:rPr>
              <a:t> button on the Home ribbon.</a:t>
            </a:r>
          </a:p>
          <a:p>
            <a:pPr algn="l">
              <a:buFont typeface="+mj-lt"/>
              <a:buNone/>
            </a:pPr>
            <a:r>
              <a:rPr lang="en-US" b="0" i="0" dirty="0">
                <a:effectLst/>
                <a:latin typeface="Segoe UI VSS (Regular)"/>
              </a:rPr>
              <a:t>After loading your data into Power Query Editor</a:t>
            </a:r>
          </a:p>
          <a:p>
            <a:pPr marL="228600" indent="-228600" algn="l">
              <a:buFont typeface="+mj-lt"/>
              <a:buAutoNum type="arabicPeriod"/>
            </a:pPr>
            <a:r>
              <a:rPr lang="en-US" b="0" i="0" dirty="0">
                <a:effectLst/>
                <a:latin typeface="Segoe UI VSS (Regular)"/>
              </a:rPr>
              <a:t>In the ribbon, the active buttons enable you to interact with the data in the query.</a:t>
            </a:r>
          </a:p>
          <a:p>
            <a:pPr marL="228600" indent="-228600" algn="l">
              <a:buFont typeface="+mj-lt"/>
              <a:buAutoNum type="arabicPeriod"/>
            </a:pPr>
            <a:r>
              <a:rPr lang="en-US" b="0" i="0" dirty="0">
                <a:effectLst/>
                <a:latin typeface="Segoe UI VSS (Regular)"/>
              </a:rPr>
              <a:t>On the left pane, queries (one for each table, or entity) are listed and available for selecting, viewing, and shaping.</a:t>
            </a:r>
          </a:p>
          <a:p>
            <a:pPr marL="228600" indent="-228600" algn="l">
              <a:buFont typeface="+mj-lt"/>
              <a:buAutoNum type="arabicPeriod"/>
            </a:pPr>
            <a:r>
              <a:rPr lang="en-US" b="0" i="0" dirty="0">
                <a:effectLst/>
                <a:latin typeface="Segoe UI VSS (Regular)"/>
              </a:rPr>
              <a:t>On the center pane, data from the selected query is displayed and available for shaping.</a:t>
            </a:r>
          </a:p>
          <a:p>
            <a:pPr marL="228600" indent="-228600" algn="l">
              <a:buFont typeface="+mj-lt"/>
              <a:buAutoNum type="arabicPeriod"/>
            </a:pPr>
            <a:r>
              <a:rPr lang="en-US" b="0" i="0" dirty="0">
                <a:effectLst/>
                <a:latin typeface="Segoe UI VSS (Regular)"/>
              </a:rPr>
              <a:t>The </a:t>
            </a:r>
            <a:r>
              <a:rPr lang="en-US" b="1" i="0" dirty="0">
                <a:effectLst/>
                <a:latin typeface="Segoe UI VSS (Regular)"/>
              </a:rPr>
              <a:t>Query Settings</a:t>
            </a:r>
            <a:r>
              <a:rPr lang="en-US" b="0" i="0" dirty="0">
                <a:effectLst/>
                <a:latin typeface="Segoe UI VSS (Regular)"/>
              </a:rPr>
              <a:t> window lists the query’s properties and applied steps.</a:t>
            </a:r>
          </a:p>
          <a:p>
            <a:endParaRPr lang="en-US" b="0" i="0" dirty="0">
              <a:effectLst/>
              <a:latin typeface="Segoe UI" panose="020B0502040204020203" pitchFamily="34" charset="0"/>
            </a:endParaRPr>
          </a:p>
          <a:p>
            <a:pPr algn="l"/>
            <a:r>
              <a:rPr lang="en-US" b="1" i="0" dirty="0">
                <a:effectLst/>
                <a:latin typeface="Segoe UI VSS (Regular)"/>
              </a:rPr>
              <a:t>How to transform data</a:t>
            </a:r>
          </a:p>
          <a:p>
            <a:pPr algn="l"/>
            <a:r>
              <a:rPr lang="en-US" b="0" i="0" dirty="0">
                <a:effectLst/>
                <a:latin typeface="Segoe UI VSS (Regular)"/>
              </a:rPr>
              <a:t>On the center pane, right-clicking a column displays the available transformations. Examples of the available transformations include removing a column from the table, duplicating the column under a new name, or replacing values. From this menu, you can also split text columns into multiples by common delimiters.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Power Query Editor ribbon contains additional tools that can help you change the data type of columns, add scientific notation, or extract elements from dates, such as day of the week.</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Tips: </a:t>
            </a:r>
          </a:p>
          <a:p>
            <a:pPr algn="l"/>
            <a:r>
              <a:rPr lang="en-US" b="0" i="0" dirty="0">
                <a:effectLst/>
                <a:latin typeface="Segoe UI" panose="020B0502040204020203" pitchFamily="34" charset="0"/>
              </a:rPr>
              <a:t>If you make a mistake, you can undo any step from the </a:t>
            </a:r>
            <a:r>
              <a:rPr lang="en-US" b="1" i="0" dirty="0">
                <a:effectLst/>
                <a:latin typeface="Segoe UI" panose="020B0502040204020203" pitchFamily="34" charset="0"/>
              </a:rPr>
              <a:t>Applied Steps</a:t>
            </a:r>
            <a:r>
              <a:rPr lang="en-US" b="0" i="0" dirty="0">
                <a:effectLst/>
                <a:latin typeface="Segoe UI" panose="020B0502040204020203" pitchFamily="34" charset="0"/>
              </a:rPr>
              <a:t> list.</a:t>
            </a:r>
          </a:p>
          <a:p>
            <a:pPr algn="l"/>
            <a:r>
              <a:rPr lang="en-US" b="0" i="0" dirty="0">
                <a:effectLst/>
                <a:latin typeface="Segoe UI" panose="020B0502040204020203" pitchFamily="34" charset="0"/>
              </a:rPr>
              <a:t>As you apply transformations, each step appears in the </a:t>
            </a:r>
            <a:r>
              <a:rPr lang="en-US" b="1" i="0" dirty="0">
                <a:effectLst/>
                <a:latin typeface="Segoe UI" panose="020B0502040204020203" pitchFamily="34" charset="0"/>
              </a:rPr>
              <a:t>Applied Steps</a:t>
            </a:r>
            <a:r>
              <a:rPr lang="en-US" b="0" i="0" dirty="0">
                <a:effectLst/>
                <a:latin typeface="Segoe UI" panose="020B0502040204020203" pitchFamily="34" charset="0"/>
              </a:rPr>
              <a:t> list on the Query Settings pane. You can use this list to undo or review specific changes, or even change the name of a step. To save your transformations, select </a:t>
            </a:r>
            <a:r>
              <a:rPr lang="en-US" b="1" i="0" dirty="0">
                <a:effectLst/>
                <a:latin typeface="Segoe UI" panose="020B0502040204020203" pitchFamily="34" charset="0"/>
              </a:rPr>
              <a:t>Close &amp; Apply</a:t>
            </a:r>
            <a:r>
              <a:rPr lang="en-US" b="0" i="0" dirty="0">
                <a:effectLst/>
                <a:latin typeface="Segoe UI" panose="020B0502040204020203" pitchFamily="34" charset="0"/>
              </a:rPr>
              <a:t> on the </a:t>
            </a:r>
            <a:r>
              <a:rPr lang="en-US" b="1" i="0" dirty="0">
                <a:effectLst/>
                <a:latin typeface="Segoe UI" panose="020B0502040204020203" pitchFamily="34" charset="0"/>
              </a:rPr>
              <a:t>Home</a:t>
            </a:r>
            <a:r>
              <a:rPr lang="en-US" b="0" i="0" dirty="0">
                <a:effectLst/>
                <a:latin typeface="Segoe UI" panose="020B0502040204020203" pitchFamily="34" charset="0"/>
              </a:rPr>
              <a:t> tab.</a:t>
            </a:r>
          </a:p>
          <a:p>
            <a:pPr algn="l">
              <a:buFont typeface="+mj-lt"/>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While Power BI can import your data from almost any source, its visualization and modeling tools work best with columnar data. Sometimes, your data won't be formatted in simple columns, which is often the case with Excel spreadsheets.</a:t>
            </a:r>
          </a:p>
          <a:p>
            <a:pPr algn="l"/>
            <a:endParaRPr lang="en-US" b="0" i="0" dirty="0">
              <a:effectLst/>
              <a:latin typeface="Segoe UI" panose="020B0502040204020203" pitchFamily="34" charset="0"/>
            </a:endParaRPr>
          </a:p>
          <a:p>
            <a:pPr algn="l"/>
            <a:r>
              <a:rPr lang="en-US" b="1" i="0" dirty="0">
                <a:effectLst/>
                <a:latin typeface="Segoe UI VSS (Regular)"/>
              </a:rPr>
              <a:t>How to clean data</a:t>
            </a:r>
          </a:p>
          <a:p>
            <a:pPr algn="l"/>
            <a:r>
              <a:rPr lang="en-US" b="0" i="0" dirty="0">
                <a:effectLst/>
                <a:latin typeface="Segoe UI VSS (Regular)"/>
              </a:rPr>
              <a:t>Fortunately, Power Query Editor has tools to help you quickly transform multi-column tables into datasets that you can use.</a:t>
            </a:r>
          </a:p>
          <a:p>
            <a:pPr algn="l"/>
            <a:r>
              <a:rPr lang="en-US" b="1" i="0" dirty="0">
                <a:effectLst/>
                <a:latin typeface="Segoe UI VSS (Regular)"/>
              </a:rPr>
              <a:t>Transpose data</a:t>
            </a:r>
          </a:p>
          <a:p>
            <a:pPr algn="l"/>
            <a:r>
              <a:rPr lang="en-US" b="0" i="0" dirty="0">
                <a:effectLst/>
                <a:latin typeface="Segoe UI VSS (Regular)"/>
              </a:rPr>
              <a:t>By using </a:t>
            </a:r>
            <a:r>
              <a:rPr lang="en-US" b="1" i="0" dirty="0">
                <a:effectLst/>
                <a:latin typeface="Segoe UI VSS (Regular)"/>
              </a:rPr>
              <a:t>Transpose</a:t>
            </a:r>
            <a:r>
              <a:rPr lang="en-US" b="0" i="0" dirty="0">
                <a:effectLst/>
                <a:latin typeface="Segoe UI VSS (Regular)"/>
              </a:rPr>
              <a:t> in Power Query Editor, you can swap rows into columns to better format the data.</a:t>
            </a:r>
            <a:endParaRPr lang="en-US" b="0" i="0" dirty="0">
              <a:effectLst/>
              <a:latin typeface="Segoe UI" panose="020B0502040204020203" pitchFamily="34" charset="0"/>
            </a:endParaRPr>
          </a:p>
          <a:p>
            <a:pPr algn="l"/>
            <a:r>
              <a:rPr lang="en-US" b="1" i="0" dirty="0">
                <a:effectLst/>
                <a:latin typeface="Segoe UI VSS (Regular)"/>
              </a:rPr>
              <a:t>Format data</a:t>
            </a:r>
          </a:p>
          <a:p>
            <a:pPr algn="l"/>
            <a:r>
              <a:rPr lang="en-US" b="0" i="0" dirty="0">
                <a:effectLst/>
                <a:latin typeface="Segoe UI VSS (Regular)"/>
              </a:rPr>
              <a:t>You might need to format data so that Power BI can properly categorize and identify that data. With some transformations, you'll cleanse data into a dataset that you can use in Power BI. Examples of powerful transformations include promoting rows into headers, using </a:t>
            </a:r>
            <a:r>
              <a:rPr lang="en-US" b="1" i="0" dirty="0">
                <a:effectLst/>
                <a:latin typeface="Segoe UI VSS (Regular)"/>
              </a:rPr>
              <a:t>Fill</a:t>
            </a:r>
            <a:r>
              <a:rPr lang="en-US" b="0" i="0" dirty="0">
                <a:effectLst/>
                <a:latin typeface="Segoe UI VSS (Regular)"/>
              </a:rPr>
              <a:t> to replace </a:t>
            </a:r>
            <a:r>
              <a:rPr lang="en-US" b="0" i="1" dirty="0">
                <a:effectLst/>
                <a:latin typeface="Segoe UI VSS (Regular)"/>
              </a:rPr>
              <a:t>null</a:t>
            </a:r>
            <a:r>
              <a:rPr lang="en-US" b="0" i="0" dirty="0">
                <a:effectLst/>
                <a:latin typeface="Segoe UI VSS (Regular)"/>
              </a:rPr>
              <a:t> values, and </a:t>
            </a:r>
            <a:r>
              <a:rPr lang="en-US" b="1" i="0" dirty="0">
                <a:effectLst/>
                <a:latin typeface="Segoe UI VSS (Regular)"/>
              </a:rPr>
              <a:t>Unpivot Columns</a:t>
            </a:r>
            <a:r>
              <a:rPr lang="en-US" b="0" i="0" dirty="0">
                <a:effectLst/>
                <a:latin typeface="Segoe UI VSS (Regular)"/>
              </a:rPr>
              <a:t>.</a:t>
            </a:r>
          </a:p>
          <a:p>
            <a:pPr algn="l"/>
            <a:r>
              <a:rPr lang="en-US" b="0" i="0" dirty="0">
                <a:effectLst/>
                <a:latin typeface="Segoe UI VSS (Regular)"/>
              </a:rPr>
              <a:t>With Power BI, you can experiment with transformations and determine which will transform your data into the most usable columnar format. Remember, the </a:t>
            </a:r>
            <a:r>
              <a:rPr lang="en-US" b="1" i="0" dirty="0">
                <a:effectLst/>
                <a:latin typeface="Segoe UI VSS (Regular)"/>
              </a:rPr>
              <a:t>Applied Steps</a:t>
            </a:r>
            <a:r>
              <a:rPr lang="en-US" b="0" i="0" dirty="0">
                <a:effectLst/>
                <a:latin typeface="Segoe UI VSS (Regular)"/>
              </a:rPr>
              <a:t> section of Power Query Editor records all your actions. If a transformation doesn't work the way that you intended, select the </a:t>
            </a:r>
            <a:r>
              <a:rPr lang="en-US" b="1" i="0" dirty="0">
                <a:effectLst/>
                <a:latin typeface="Segoe UI VSS (Regular)"/>
              </a:rPr>
              <a:t>X</a:t>
            </a:r>
            <a:r>
              <a:rPr lang="en-US" b="0" i="0" dirty="0">
                <a:effectLst/>
                <a:latin typeface="Segoe UI VSS (Regular)"/>
              </a:rPr>
              <a:t> next to the step, and then undo it.</a:t>
            </a:r>
          </a:p>
          <a:p>
            <a:pPr algn="l"/>
            <a:r>
              <a:rPr lang="en-US" b="0" i="0" dirty="0">
                <a:effectLst/>
                <a:latin typeface="Segoe UI VSS (Regular)"/>
              </a:rPr>
              <a:t>After you've cleaned your data into a usable format, you can begin to create powerful visuals in Power BI.</a:t>
            </a:r>
          </a:p>
          <a:p>
            <a:pPr algn="l"/>
            <a:endParaRPr lang="en-US" b="0" i="0" dirty="0">
              <a:effectLst/>
              <a:latin typeface="Segoe UI VSS (Regular)"/>
            </a:endParaRPr>
          </a:p>
          <a:p>
            <a:pPr algn="l"/>
            <a:r>
              <a:rPr lang="en-US" b="0" i="0" dirty="0">
                <a:effectLst/>
                <a:latin typeface="Segoe UI" panose="020B0502040204020203" pitchFamily="34" charset="0"/>
              </a:rPr>
              <a:t>For more information, see </a:t>
            </a:r>
            <a:r>
              <a:rPr lang="en-US" b="0" i="0" u="none" strike="noStrike" dirty="0">
                <a:effectLst/>
                <a:latin typeface="Segoe UI" panose="020B0502040204020203" pitchFamily="34" charset="0"/>
                <a:hlinkClick r:id="rId3"/>
              </a:rPr>
              <a:t>Tutorial: Combine sales data from Excel and an OData feed </a:t>
            </a:r>
            <a:r>
              <a:rPr lang="en-US" b="0" i="0" dirty="0">
                <a:effectLst/>
                <a:latin typeface="Segoe UI" panose="020B0502040204020203" pitchFamily="34" charset="0"/>
              </a:rPr>
              <a:t> .</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1" i="0" dirty="0">
                <a:effectLst/>
                <a:latin typeface="Segoe UI" panose="020B0502040204020203" pitchFamily="34" charset="0"/>
              </a:rPr>
              <a:t>What is an aggregate?</a:t>
            </a:r>
          </a:p>
          <a:p>
            <a:pPr algn="l"/>
            <a:r>
              <a:rPr lang="en-US" sz="1600" b="0" i="0" dirty="0">
                <a:effectLst/>
                <a:latin typeface="Segoe UI" panose="020B0502040204020203" pitchFamily="34" charset="0"/>
              </a:rPr>
              <a:t>Sometimes you want to mathematically combine values in your data. The mathematical operation could be sum, average, maximum, count, and so on. When you combine values in your data, it's called </a:t>
            </a:r>
            <a:r>
              <a:rPr lang="en-US" sz="1600" b="0" i="1" dirty="0">
                <a:effectLst/>
                <a:latin typeface="Segoe UI" panose="020B0502040204020203" pitchFamily="34" charset="0"/>
              </a:rPr>
              <a:t>aggregating</a:t>
            </a:r>
            <a:r>
              <a:rPr lang="en-US" sz="1600" b="0" i="0" dirty="0">
                <a:effectLst/>
                <a:latin typeface="Segoe UI" panose="020B0502040204020203" pitchFamily="34" charset="0"/>
              </a:rPr>
              <a:t>. The result of that mathematical operation is an </a:t>
            </a:r>
            <a:r>
              <a:rPr lang="en-US" sz="1600" b="1" i="0" dirty="0">
                <a:effectLst/>
                <a:latin typeface="Segoe UI" panose="020B0502040204020203" pitchFamily="34" charset="0"/>
              </a:rPr>
              <a:t>aggregate</a:t>
            </a:r>
            <a:r>
              <a:rPr lang="en-US" sz="1600" b="0" i="0" dirty="0">
                <a:effectLst/>
                <a:latin typeface="Segoe UI" panose="020B0502040204020203" pitchFamily="34" charset="0"/>
              </a:rPr>
              <a:t>.</a:t>
            </a:r>
          </a:p>
          <a:p>
            <a:pPr algn="l"/>
            <a:r>
              <a:rPr lang="en-US" sz="1600" b="0" i="0" dirty="0">
                <a:effectLst/>
                <a:latin typeface="Segoe UI" panose="020B0502040204020203" pitchFamily="34" charset="0"/>
              </a:rPr>
              <a:t>When Power BI service and Power BI Desktop create visualizations, they may aggregate your data. Often the aggregate is just what you need, but other times you may want to aggregate the values in a different way. For example, a sum versus an average. There are several different ways to manage and change the aggregate Power BI uses in a visualization.</a:t>
            </a:r>
          </a:p>
          <a:p>
            <a:pPr algn="l"/>
            <a:r>
              <a:rPr lang="en-US" sz="1600" b="0" i="0" dirty="0">
                <a:effectLst/>
                <a:latin typeface="Segoe UI" panose="020B0502040204020203" pitchFamily="34" charset="0"/>
              </a:rPr>
              <a:t>First, let's take a look at data </a:t>
            </a:r>
            <a:r>
              <a:rPr lang="en-US" sz="1600" b="0" i="1" dirty="0">
                <a:effectLst/>
                <a:latin typeface="Segoe UI" panose="020B0502040204020203" pitchFamily="34" charset="0"/>
              </a:rPr>
              <a:t>types</a:t>
            </a:r>
            <a:r>
              <a:rPr lang="en-US" sz="1600" b="0" i="0" dirty="0">
                <a:effectLst/>
                <a:latin typeface="Segoe UI" panose="020B0502040204020203" pitchFamily="34" charset="0"/>
              </a:rPr>
              <a:t> because the type of data determines how, and whether, Power BI can aggregate it.</a:t>
            </a:r>
          </a:p>
          <a:p>
            <a:pPr algn="l"/>
            <a:br>
              <a:rPr lang="en-US" sz="1600" dirty="0"/>
            </a:br>
            <a:r>
              <a:rPr lang="en-US" sz="1600" b="1" i="0" dirty="0">
                <a:effectLst/>
                <a:latin typeface="Segoe UI" panose="020B0502040204020203" pitchFamily="34" charset="0"/>
              </a:rPr>
              <a:t>Why don't aggregates work the way I want them to?</a:t>
            </a:r>
          </a:p>
          <a:p>
            <a:pPr algn="l"/>
            <a:r>
              <a:rPr lang="en-US" sz="1600" b="0" i="0" dirty="0">
                <a:effectLst/>
                <a:latin typeface="Segoe UI" panose="020B0502040204020203" pitchFamily="34" charset="0"/>
              </a:rPr>
              <a:t>Working with aggregates in Power BI service can be confusing. Maybe you have a numeric field and Power BI won't let you change the aggregation. Or maybe you have a field, like a year, and you don't want to aggregate it, you just want to count the number of occurrences.</a:t>
            </a:r>
          </a:p>
          <a:p>
            <a:pPr algn="l"/>
            <a:r>
              <a:rPr lang="en-US" sz="1600" b="0" i="0" dirty="0">
                <a:effectLst/>
                <a:latin typeface="Segoe UI" panose="020B0502040204020203" pitchFamily="34" charset="0"/>
              </a:rPr>
              <a:t>Typically, the underlying issue is the field definition in the dataset. Maybe the dataset owner defined the field as text and that explains why Power BI can't sum or average it. Unfortunately, </a:t>
            </a:r>
            <a:r>
              <a:rPr lang="en-US" sz="1600" b="0" i="0" u="none" strike="noStrike" dirty="0">
                <a:effectLst/>
                <a:latin typeface="Segoe UI" panose="020B0502040204020203" pitchFamily="34" charset="0"/>
                <a:hlinkClick r:id="rId3"/>
              </a:rPr>
              <a:t>only the dataset owner can change the way a field is categorized</a:t>
            </a:r>
            <a:r>
              <a:rPr lang="en-US" sz="1600" b="0" i="0" dirty="0">
                <a:effectLst/>
                <a:latin typeface="Segoe UI" panose="020B0502040204020203" pitchFamily="34" charset="0"/>
              </a:rPr>
              <a:t> . So if you have owner permissions to the dataset, either in Desktop or the program used to create the dataset (for example, Excel), you can fix this problem. Otherwise, you'll need to contact the dataset owner for help.</a:t>
            </a:r>
          </a:p>
          <a:p>
            <a:br>
              <a:rPr lang="en-US" sz="1600" dirty="0"/>
            </a:b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6902896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Security is at the forefront of data concerns. Administration is at the forefront of business concerns. Thankfully, Power BI's structure and capabilities make both simple to business users and administrators to provide peace of mind.</a:t>
            </a:r>
          </a:p>
          <a:p>
            <a:endParaRPr lang="en-US" sz="882" b="0" i="0" u="none" strike="noStrike" kern="1200" dirty="0">
              <a:solidFill>
                <a:schemeClr val="tx1"/>
              </a:solidFill>
              <a:effectLst/>
              <a:latin typeface="Segoe UI Light" pitchFamily="34" charset="0"/>
              <a:ea typeface="+mn-ea"/>
              <a:cs typeface="+mn-cs"/>
            </a:endParaRPr>
          </a:p>
          <a:p>
            <a:r>
              <a:rPr lang="en-US" sz="1600" b="0" i="0" dirty="0">
                <a:effectLst/>
                <a:latin typeface="Segoe UI" panose="020B0502040204020203" pitchFamily="34" charset="0"/>
              </a:rPr>
              <a:t>Power BI is designed for self-service business intelligence. The administrator is the guardian of data, processes, and policies in the Power BI tenant. A Power BI administrator is a key member of a team that includes BI developers, analysts, and other roles. The administrator can help support an organization to make sure that critical goals are met.</a:t>
            </a: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6902896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Data doesn't always come into your report clean, or ready to use. You may need additional columns or to rename or hide existing columns. You may have multiple data sources and need to define a relationship between them. All of these tasks are known as data transformation.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https://docs.microsoft.com/en-us/learn/modules/build-simple-dashboard/3-transform-data</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2597515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Two ways to create a new visualization in Power BI Desktop are:</a:t>
            </a:r>
          </a:p>
          <a:p>
            <a:r>
              <a:rPr lang="en-US" sz="882" b="0" i="0" u="none" strike="noStrike" kern="1200" dirty="0">
                <a:solidFill>
                  <a:schemeClr val="tx1"/>
                </a:solidFill>
                <a:effectLst/>
                <a:latin typeface="Segoe UI Light" pitchFamily="34" charset="0"/>
                <a:ea typeface="+mn-ea"/>
                <a:cs typeface="+mn-cs"/>
              </a:rPr>
              <a:t>Drag field names from the Fields pane and then drop them on the report canvas. By default, your visualization appears as a table of data.</a:t>
            </a:r>
          </a:p>
          <a:p>
            <a:r>
              <a:rPr lang="en-US" sz="882" b="0" i="0" u="none" strike="noStrike" kern="1200" dirty="0">
                <a:solidFill>
                  <a:schemeClr val="tx1"/>
                </a:solidFill>
                <a:effectLst/>
                <a:latin typeface="Segoe UI Light" pitchFamily="34" charset="0"/>
                <a:ea typeface="+mn-ea"/>
                <a:cs typeface="+mn-cs"/>
              </a:rPr>
              <a:t>In the Visualizations pane, select the type of visualization that you want to create. With this method, the default visual is a blank placeholder that resembles the type of visual that you selected.</a:t>
            </a:r>
          </a:p>
          <a:p>
            <a:r>
              <a:rPr lang="en-US" sz="882" b="0" i="0" u="none" strike="noStrike" kern="1200" dirty="0">
                <a:solidFill>
                  <a:schemeClr val="tx1"/>
                </a:solidFill>
                <a:effectLst/>
                <a:latin typeface="Segoe UI Light" pitchFamily="34" charset="0"/>
                <a:ea typeface="+mn-ea"/>
                <a:cs typeface="+mn-cs"/>
              </a:rPr>
              <a:t>Now that we've learned how to craft simple visuals, go ahead and create a few more to test your new skills and better learn how Power BI works. Finally, save your report locally and select </a:t>
            </a:r>
            <a:r>
              <a:rPr lang="en-US" sz="882" b="1" i="0" u="none" strike="noStrike" kern="1200" dirty="0">
                <a:solidFill>
                  <a:schemeClr val="tx1"/>
                </a:solidFill>
                <a:effectLst/>
                <a:latin typeface="Segoe UI Light" pitchFamily="34" charset="0"/>
                <a:ea typeface="+mn-ea"/>
                <a:cs typeface="+mn-cs"/>
              </a:rPr>
              <a:t>Publish</a:t>
            </a:r>
            <a:r>
              <a:rPr lang="en-US" sz="882" b="0" i="0" u="none" strike="noStrike" kern="1200" dirty="0">
                <a:solidFill>
                  <a:schemeClr val="tx1"/>
                </a:solidFill>
                <a:effectLst/>
                <a:latin typeface="Segoe UI Light" pitchFamily="34" charset="0"/>
                <a:ea typeface="+mn-ea"/>
                <a:cs typeface="+mn-cs"/>
              </a:rPr>
              <a:t> on the Home tab. You can publish this to My Workspace, which is the default for all new accounts. This step is necessary in order to create a dashboard. Once you have published your report, you will have the option to open your report in Power BI, go ahead and do so.</a:t>
            </a:r>
          </a:p>
          <a:p>
            <a:endParaRPr lang="en-US" dirty="0"/>
          </a:p>
          <a:p>
            <a:r>
              <a:rPr lang="en-US" dirty="0"/>
              <a:t>Instructions: </a:t>
            </a:r>
            <a:r>
              <a:rPr lang="en-US" dirty="0">
                <a:hlinkClick r:id="rId3"/>
              </a:rPr>
              <a:t>https://docs.microsoft.com/en-us/learn/modules/build-simple-dashboard/4-visualize-data</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8463270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Up to this point we have been working in Power BI Desktop. Dashboards in Power BI are one-page collections of visualizations that are created from within the Power BI service (online). You can create dashboards by pinning visuals from reports.</a:t>
            </a:r>
          </a:p>
          <a:p>
            <a:r>
              <a:rPr lang="en-US" sz="882" b="0" i="0" u="none" strike="noStrike" kern="1200" dirty="0">
                <a:solidFill>
                  <a:schemeClr val="tx1"/>
                </a:solidFill>
                <a:effectLst/>
                <a:latin typeface="Segoe UI Light" pitchFamily="34" charset="0"/>
                <a:ea typeface="+mn-ea"/>
                <a:cs typeface="+mn-cs"/>
              </a:rPr>
              <a:t>If you clicked on the link from publishing your report, your report should now be open in your browser. Let's use this report to create a dashboard.</a:t>
            </a:r>
          </a:p>
          <a:p>
            <a:endParaRPr lang="en-US" dirty="0"/>
          </a:p>
          <a:p>
            <a:r>
              <a:rPr lang="en-US" dirty="0"/>
              <a:t>Instructions: </a:t>
            </a:r>
            <a:r>
              <a:rPr lang="en-US" dirty="0">
                <a:hlinkClick r:id="rId3"/>
              </a:rPr>
              <a:t>https://docs.microsoft.com/en-us/learn/modules/build-simple-dashboard/5-build-dashboard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36459952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Students will probably not be able to do this step. It is good to highlight why – licensing. They need Power BI Pro licenses to do this.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BI service makes it easy to share your datasets, dashboards, and reports with your colleagues. Power BI simplifies collaboration and improves the outcome by allowing you and your colleagues to work simultaneously on the same dashboards and reports. And, while you and your colleagues explore the data and make changes to the reports and dashboards, the underlying data is not affected.</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https://docs.microsoft.com/en-us/learn/modules/build-simple-dashboard/6-collaborate-share</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3634938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88</a:t>
            </a:fld>
            <a:endParaRPr lang="en-US"/>
          </a:p>
        </p:txBody>
      </p:sp>
    </p:spTree>
    <p:extLst>
      <p:ext uri="{BB962C8B-B14F-4D97-AF65-F5344CB8AC3E}">
        <p14:creationId xmlns:p14="http://schemas.microsoft.com/office/powerpoint/2010/main" val="34402210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89</a:t>
            </a:fld>
            <a:endParaRPr lang="en-US"/>
          </a:p>
        </p:txBody>
      </p:sp>
    </p:spTree>
    <p:extLst>
      <p:ext uri="{BB962C8B-B14F-4D97-AF65-F5344CB8AC3E}">
        <p14:creationId xmlns:p14="http://schemas.microsoft.com/office/powerpoint/2010/main" val="3771010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13</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90</a:t>
            </a:fld>
            <a:endParaRPr lang="en-US"/>
          </a:p>
        </p:txBody>
      </p:sp>
    </p:spTree>
    <p:extLst>
      <p:ext uri="{BB962C8B-B14F-4D97-AF65-F5344CB8AC3E}">
        <p14:creationId xmlns:p14="http://schemas.microsoft.com/office/powerpoint/2010/main" val="38595566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91</a:t>
            </a:fld>
            <a:endParaRPr lang="en-US"/>
          </a:p>
        </p:txBody>
      </p:sp>
    </p:spTree>
    <p:extLst>
      <p:ext uri="{BB962C8B-B14F-4D97-AF65-F5344CB8AC3E}">
        <p14:creationId xmlns:p14="http://schemas.microsoft.com/office/powerpoint/2010/main" val="22174233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92</a:t>
            </a:fld>
            <a:endParaRPr lang="en-US"/>
          </a:p>
        </p:txBody>
      </p:sp>
    </p:spTree>
    <p:extLst>
      <p:ext uri="{BB962C8B-B14F-4D97-AF65-F5344CB8AC3E}">
        <p14:creationId xmlns:p14="http://schemas.microsoft.com/office/powerpoint/2010/main" val="8663178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93</a:t>
            </a:fld>
            <a:endParaRPr lang="en-US"/>
          </a:p>
        </p:txBody>
      </p:sp>
    </p:spTree>
    <p:extLst>
      <p:ext uri="{BB962C8B-B14F-4D97-AF65-F5344CB8AC3E}">
        <p14:creationId xmlns:p14="http://schemas.microsoft.com/office/powerpoint/2010/main" val="21019022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899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18</a:t>
            </a:fld>
            <a:endParaRPr lang="en-US"/>
          </a:p>
        </p:txBody>
      </p:sp>
    </p:spTree>
    <p:extLst>
      <p:ext uri="{BB962C8B-B14F-4D97-AF65-F5344CB8AC3E}">
        <p14:creationId xmlns:p14="http://schemas.microsoft.com/office/powerpoint/2010/main" val="2550048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19</a:t>
            </a:fld>
            <a:endParaRPr lang="en-US"/>
          </a:p>
        </p:txBody>
      </p:sp>
    </p:spTree>
    <p:extLst>
      <p:ext uri="{BB962C8B-B14F-4D97-AF65-F5344CB8AC3E}">
        <p14:creationId xmlns:p14="http://schemas.microsoft.com/office/powerpoint/2010/main" val="11030347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546410" y="2269775"/>
            <a:ext cx="8033004"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698069" y="399214"/>
            <a:ext cx="7698800" cy="1758521"/>
          </a:xfrm>
          <a:prstGeom prst="rect">
            <a:avLst/>
          </a:prstGeom>
        </p:spPr>
        <p:txBody>
          <a:bodyPr lIns="91440" rIns="91440" anchor="b">
            <a:noAutofit/>
          </a:bodyPr>
          <a:lstStyle>
            <a:lvl1pPr marL="0" indent="0">
              <a:buNone/>
              <a:defRPr sz="34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731522" y="2389463"/>
            <a:ext cx="7665347" cy="412343"/>
          </a:xfrm>
          <a:prstGeom prst="rect">
            <a:avLst/>
          </a:prstGeom>
        </p:spPr>
        <p:txBody>
          <a:bodyPr lIns="91440" anchor="t">
            <a:noAutofit/>
          </a:bodyPr>
          <a:lstStyle>
            <a:lvl1pPr marL="0" indent="0">
              <a:buNone/>
              <a:defRPr sz="225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2346961" y="3457302"/>
            <a:ext cx="4789820" cy="304490"/>
          </a:xfrm>
          <a:prstGeom prst="rect">
            <a:avLst/>
          </a:prstGeom>
        </p:spPr>
        <p:txBody>
          <a:bodyPr lIns="91440" tIns="45720" rIns="91440" anchor="t">
            <a:noAutofit/>
          </a:bodyPr>
          <a:lstStyle>
            <a:lvl1pPr marL="0" indent="0">
              <a:buNone/>
              <a:defRPr sz="18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2346961" y="3761792"/>
            <a:ext cx="4789819" cy="341857"/>
          </a:xfrm>
          <a:prstGeom prst="rect">
            <a:avLst/>
          </a:prstGeom>
        </p:spPr>
        <p:txBody>
          <a:bodyPr lIns="91440" tIns="45720" anchor="t">
            <a:noAutofit/>
          </a:bodyPr>
          <a:lstStyle>
            <a:lvl1pPr marL="0" indent="0">
              <a:buNone/>
              <a:defRPr sz="16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2346325" y="4249465"/>
            <a:ext cx="4790455" cy="412644"/>
          </a:xfrm>
          <a:prstGeom prst="rect">
            <a:avLst/>
          </a:prstGeom>
        </p:spPr>
        <p:txBody>
          <a:bodyPr lIns="91440" anchor="ctr">
            <a:noAutofit/>
          </a:bodyPr>
          <a:lstStyle>
            <a:lvl1pPr marL="0" indent="0">
              <a:buNone/>
              <a:defRPr sz="16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731522" y="3244789"/>
            <a:ext cx="1417320" cy="1417320"/>
          </a:xfrm>
          <a:prstGeom prst="ellipse">
            <a:avLst/>
          </a:prstGeom>
          <a:solidFill>
            <a:schemeClr val="bg1">
              <a:lumMod val="95000"/>
            </a:schemeClr>
          </a:solidFill>
          <a:ln w="3175">
            <a:noFill/>
          </a:ln>
        </p:spPr>
        <p:txBody>
          <a:bodyPr anchor="ctr">
            <a:normAutofit/>
          </a:bodyPr>
          <a:lstStyle>
            <a:lvl1pPr algn="ctr">
              <a:defRPr sz="11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5998464" y="-603504"/>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786385"/>
            <a:ext cx="5559552" cy="653796"/>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54599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780" y="428151"/>
            <a:ext cx="7854454" cy="2106045"/>
          </a:xfrm>
        </p:spPr>
        <p:txBody>
          <a:bodyPr anchor="b"/>
          <a:lstStyle>
            <a:lvl1pPr algn="r">
              <a:defRPr sz="3000">
                <a:latin typeface="+mj-lt"/>
              </a:defRPr>
            </a:lvl1pPr>
          </a:lstStyle>
          <a:p>
            <a:r>
              <a:rPr lang="en-US"/>
              <a:t> Add Section Header in Title Case</a:t>
            </a:r>
          </a:p>
        </p:txBody>
      </p:sp>
      <p:cxnSp>
        <p:nvCxnSpPr>
          <p:cNvPr id="4" name="Straight Connector 3"/>
          <p:cNvCxnSpPr/>
          <p:nvPr/>
        </p:nvCxnSpPr>
        <p:spPr>
          <a:xfrm>
            <a:off x="457200" y="2704673"/>
            <a:ext cx="82296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786385"/>
            <a:ext cx="5559552" cy="653796"/>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282060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533774" y="355600"/>
            <a:ext cx="7527395" cy="2336800"/>
          </a:xfrm>
          <a:prstGeom prst="rect">
            <a:avLst/>
          </a:prstGeom>
        </p:spPr>
        <p:txBody>
          <a:bodyPr lIns="91440" anchor="b">
            <a:noAutofit/>
          </a:bodyPr>
          <a:lstStyle>
            <a:lvl1pPr marL="0" indent="0">
              <a:lnSpc>
                <a:spcPct val="90000"/>
              </a:lnSpc>
              <a:spcBef>
                <a:spcPts val="750"/>
              </a:spcBef>
              <a:buNone/>
              <a:defRPr sz="3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457200" y="2825971"/>
            <a:ext cx="82296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786385"/>
            <a:ext cx="5559552" cy="653796"/>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49839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0" y="1"/>
            <a:ext cx="3476625" cy="51435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25"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476625" cy="51435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3476625" cy="5143500"/>
          </a:xfrm>
          <a:prstGeom prst="rect">
            <a:avLst/>
          </a:prstGeom>
        </p:spPr>
      </p:pic>
      <p:sp>
        <p:nvSpPr>
          <p:cNvPr id="10" name="Text Placeholder 9"/>
          <p:cNvSpPr>
            <a:spLocks noGrp="1"/>
          </p:cNvSpPr>
          <p:nvPr>
            <p:ph type="body" sz="quarter" idx="13" hasCustomPrompt="1"/>
          </p:nvPr>
        </p:nvSpPr>
        <p:spPr>
          <a:xfrm>
            <a:off x="557837" y="1369402"/>
            <a:ext cx="2360950" cy="502683"/>
          </a:xfrm>
          <a:prstGeom prst="rect">
            <a:avLst/>
          </a:prstGeom>
        </p:spPr>
        <p:txBody>
          <a:bodyPr anchor="b" anchorCtr="0">
            <a:noAutofit/>
          </a:bodyPr>
          <a:lstStyle>
            <a:lvl1pPr marL="0" indent="0" algn="ctr">
              <a:buNone/>
              <a:defRPr sz="2400" baseline="0">
                <a:solidFill>
                  <a:schemeClr val="bg1"/>
                </a:solidFill>
                <a:latin typeface="+mj-lt"/>
              </a:defRPr>
            </a:lvl1pPr>
            <a:lvl2pPr marL="222805" indent="0" algn="ctr">
              <a:buNone/>
              <a:defRPr sz="2700">
                <a:latin typeface="+mj-lt"/>
              </a:defRPr>
            </a:lvl2pPr>
            <a:lvl3pPr marL="447132" indent="0" algn="ctr">
              <a:buNone/>
              <a:defRPr sz="2700">
                <a:latin typeface="+mj-lt"/>
              </a:defRPr>
            </a:lvl3pPr>
            <a:lvl4pPr marL="661988" indent="0" algn="ctr">
              <a:buNone/>
              <a:defRPr sz="2700">
                <a:latin typeface="+mj-lt"/>
              </a:defRPr>
            </a:lvl4pPr>
            <a:lvl5pPr marL="822722" indent="0" algn="ctr">
              <a:buNone/>
              <a:defRPr sz="2700">
                <a:latin typeface="+mj-lt"/>
              </a:defRPr>
            </a:lvl5pPr>
          </a:lstStyle>
          <a:p>
            <a:pPr lvl="0"/>
            <a:r>
              <a:rPr lang="en-US" dirty="0"/>
              <a:t>Slide Title</a:t>
            </a:r>
          </a:p>
        </p:txBody>
      </p:sp>
      <p:sp>
        <p:nvSpPr>
          <p:cNvPr id="8" name="Rectangle 7"/>
          <p:cNvSpPr/>
          <p:nvPr userDrawn="1"/>
        </p:nvSpPr>
        <p:spPr>
          <a:xfrm>
            <a:off x="348020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
        <p:nvSpPr>
          <p:cNvPr id="3" name="Text Placeholder 2"/>
          <p:cNvSpPr>
            <a:spLocks noGrp="1"/>
          </p:cNvSpPr>
          <p:nvPr>
            <p:ph type="body" sz="quarter" idx="14" hasCustomPrompt="1"/>
          </p:nvPr>
        </p:nvSpPr>
        <p:spPr>
          <a:xfrm>
            <a:off x="3886200" y="406908"/>
            <a:ext cx="4846320" cy="4334256"/>
          </a:xfrm>
        </p:spPr>
        <p:txBody>
          <a:bodyPr anchor="ctr"/>
          <a:lstStyle>
            <a:lvl1pPr>
              <a:spcBef>
                <a:spcPts val="1350"/>
              </a:spcBef>
              <a:defRPr sz="1800">
                <a:solidFill>
                  <a:schemeClr val="accent1"/>
                </a:solidFill>
                <a:latin typeface="+mn-lt"/>
              </a:defRPr>
            </a:lvl1pPr>
            <a:lvl2pPr>
              <a:defRPr sz="1800" b="0" i="0">
                <a:solidFill>
                  <a:schemeClr val="accent1"/>
                </a:solidFill>
                <a:latin typeface="PS TT Commons" charset="0"/>
                <a:ea typeface="PS TT Commons" charset="0"/>
                <a:cs typeface="PS TT Commons" charset="0"/>
              </a:defRPr>
            </a:lvl2pPr>
            <a:lvl3pPr>
              <a:defRPr sz="1800" b="0" i="0">
                <a:solidFill>
                  <a:schemeClr val="accent1"/>
                </a:solidFill>
                <a:latin typeface="PS TT Commons" charset="0"/>
                <a:ea typeface="PS TT Commons" charset="0"/>
                <a:cs typeface="PS TT Commons" charset="0"/>
              </a:defRPr>
            </a:lvl3pPr>
            <a:lvl4pPr>
              <a:defRPr sz="18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5376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3476625" cy="51435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25"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476625" cy="51435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3476625" cy="5143500"/>
          </a:xfrm>
          <a:prstGeom prst="rect">
            <a:avLst/>
          </a:prstGeom>
        </p:spPr>
      </p:pic>
      <p:sp>
        <p:nvSpPr>
          <p:cNvPr id="10" name="TextBox 9"/>
          <p:cNvSpPr txBox="1"/>
          <p:nvPr userDrawn="1"/>
        </p:nvSpPr>
        <p:spPr>
          <a:xfrm>
            <a:off x="1" y="1540964"/>
            <a:ext cx="3471862" cy="334707"/>
          </a:xfrm>
          <a:prstGeom prst="rect">
            <a:avLst/>
          </a:prstGeom>
          <a:noFill/>
        </p:spPr>
        <p:txBody>
          <a:bodyPr wrap="square" rtlCol="0">
            <a:noAutofit/>
          </a:bodyPr>
          <a:lstStyle/>
          <a:p>
            <a:pPr algn="ctr">
              <a:lnSpc>
                <a:spcPts val="2250"/>
              </a:lnSpc>
            </a:pPr>
            <a:r>
              <a:rPr lang="en-US" sz="2700" b="0" i="0" dirty="0">
                <a:solidFill>
                  <a:schemeClr val="bg1"/>
                </a:solidFill>
                <a:latin typeface="+mj-lt"/>
                <a:ea typeface="Gotham Light" charset="0"/>
                <a:cs typeface="Gotham Light" charset="0"/>
              </a:rPr>
              <a:t>Demo</a:t>
            </a:r>
          </a:p>
        </p:txBody>
      </p:sp>
      <p:sp>
        <p:nvSpPr>
          <p:cNvPr id="15" name="Text Placeholder 2"/>
          <p:cNvSpPr>
            <a:spLocks noGrp="1"/>
          </p:cNvSpPr>
          <p:nvPr>
            <p:ph type="body" sz="quarter" idx="14" hasCustomPrompt="1"/>
          </p:nvPr>
        </p:nvSpPr>
        <p:spPr>
          <a:xfrm>
            <a:off x="3886200" y="406908"/>
            <a:ext cx="4846320" cy="4334256"/>
          </a:xfrm>
        </p:spPr>
        <p:txBody>
          <a:bodyPr anchor="ctr"/>
          <a:lstStyle>
            <a:lvl1pPr>
              <a:defRPr sz="1800">
                <a:solidFill>
                  <a:schemeClr val="accent2"/>
                </a:solidFill>
              </a:defRPr>
            </a:lvl1pPr>
            <a:lvl2pPr>
              <a:defRPr sz="1800" b="0" i="0">
                <a:solidFill>
                  <a:schemeClr val="accent2"/>
                </a:solidFill>
                <a:latin typeface="PS TT Commons" charset="0"/>
                <a:ea typeface="PS TT Commons" charset="0"/>
                <a:cs typeface="PS TT Commons" charset="0"/>
              </a:defRPr>
            </a:lvl2pPr>
            <a:lvl3pPr>
              <a:defRPr sz="1800" b="0" i="0">
                <a:solidFill>
                  <a:schemeClr val="accent2"/>
                </a:solidFill>
                <a:latin typeface="PS TT Commons" charset="0"/>
                <a:ea typeface="PS TT Commons" charset="0"/>
                <a:cs typeface="PS TT Commons" charset="0"/>
              </a:defRPr>
            </a:lvl3pPr>
            <a:lvl4pPr>
              <a:defRPr sz="18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6153912" y="3291840"/>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12" name="Rectangle 11">
            <a:extLst>
              <a:ext uri="{FF2B5EF4-FFF2-40B4-BE49-F238E27FC236}">
                <a16:creationId xmlns:a16="http://schemas.microsoft.com/office/drawing/2014/main" id="{317F9276-50F7-3C4E-B586-DCF2A3989FD5}"/>
              </a:ext>
            </a:extLst>
          </p:cNvPr>
          <p:cNvSpPr/>
          <p:nvPr userDrawn="1"/>
        </p:nvSpPr>
        <p:spPr>
          <a:xfrm>
            <a:off x="348020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chemeClr val="accent2"/>
                </a:solidFill>
                <a:latin typeface="PS TT Commons DemiBold" charset="0"/>
                <a:ea typeface="PS TT Commons DemiBold" charset="0"/>
                <a:cs typeface="PS TT Commons DemiBold" charset="0"/>
              </a:rPr>
              <a:t>preset</a:t>
            </a:r>
            <a:r>
              <a:rPr lang="en-US" sz="1200" b="1" i="0" dirty="0">
                <a:solidFill>
                  <a:srgbClr val="F05A28"/>
                </a:solidFill>
                <a:latin typeface="PS TT Commons DemiBold" charset="0"/>
                <a:ea typeface="PS TT Commons DemiBold" charset="0"/>
                <a:cs typeface="PS TT Commons DemiBold" charset="0"/>
              </a:rPr>
              <a: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chemeClr val="accent2"/>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chemeClr val="accent2"/>
                </a:solidFill>
                <a:latin typeface="PS TT Commons DemiBold" charset="0"/>
                <a:ea typeface="PS TT Commons DemiBold" charset="0"/>
                <a:cs typeface="PS TT Commons DemiBold" charset="0"/>
              </a:rPr>
              <a:t>preset</a:t>
            </a:r>
            <a:r>
              <a:rPr lang="en-US" sz="1200" b="1" i="0" dirty="0">
                <a:solidFill>
                  <a:srgbClr val="F05A28"/>
                </a:solidFill>
                <a:latin typeface="PS TT Commons DemiBold" charset="0"/>
                <a:ea typeface="PS TT Commons DemiBold" charset="0"/>
                <a:cs typeface="PS TT Commons DemiBold" charset="0"/>
              </a:rPr>
              <a: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79525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8"/>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bldLvl="5">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003803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97375" y="1680754"/>
            <a:ext cx="3664957" cy="922746"/>
          </a:xfrm>
          <a:prstGeom prst="rect">
            <a:avLst/>
          </a:prstGeom>
        </p:spPr>
        <p:txBody>
          <a:bodyPr anchor="b">
            <a:noAutofit/>
          </a:bodyPr>
          <a:lstStyle>
            <a:lvl1pPr marL="0" indent="0">
              <a:spcBef>
                <a:spcPts val="0"/>
              </a:spcBef>
              <a:buNone/>
              <a:defRPr sz="3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409576" y="420690"/>
            <a:ext cx="3587750" cy="4302125"/>
          </a:xfrm>
          <a:prstGeom prst="rect">
            <a:avLst/>
          </a:prstGeom>
        </p:spPr>
        <p:txBody>
          <a:bodyPr anchor="ctr">
            <a:normAutofit/>
          </a:bodyPr>
          <a:lstStyle>
            <a:lvl1pPr algn="ctr">
              <a:defRPr sz="23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4397375" y="2800005"/>
            <a:ext cx="3664957" cy="1300163"/>
          </a:xfrm>
          <a:prstGeom prst="rect">
            <a:avLst/>
          </a:prstGeom>
        </p:spPr>
        <p:txBody>
          <a:bodyPr anchor="t">
            <a:noAutofit/>
          </a:bodyPr>
          <a:lstStyle>
            <a:lvl1pPr marL="0" indent="0" algn="l">
              <a:lnSpc>
                <a:spcPct val="110000"/>
              </a:lnSpc>
              <a:spcBef>
                <a:spcPts val="0"/>
              </a:spcBef>
              <a:buNone/>
              <a:defRPr sz="16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43909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650276" y="346643"/>
            <a:ext cx="5843453" cy="2458471"/>
          </a:xfrm>
          <a:prstGeom prst="rect">
            <a:avLst/>
          </a:prstGeom>
        </p:spPr>
        <p:txBody>
          <a:bodyPr anchor="ctr">
            <a:normAutofit/>
          </a:bodyPr>
          <a:lstStyle>
            <a:lvl1pPr algn="ctr">
              <a:defRPr sz="23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831671" y="2996249"/>
            <a:ext cx="7480663" cy="557212"/>
          </a:xfrm>
          <a:prstGeom prst="rect">
            <a:avLst/>
          </a:prstGeom>
        </p:spPr>
        <p:txBody>
          <a:bodyPr anchor="ctr">
            <a:noAutofit/>
          </a:bodyPr>
          <a:lstStyle>
            <a:lvl1pPr marL="0" indent="0" algn="ctr">
              <a:buNone/>
              <a:defRPr sz="3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2261310" y="3622677"/>
            <a:ext cx="4621384" cy="854080"/>
          </a:xfrm>
          <a:prstGeom prst="rect">
            <a:avLst/>
          </a:prstGeom>
        </p:spPr>
        <p:txBody>
          <a:bodyPr anchor="t">
            <a:noAutofit/>
          </a:bodyPr>
          <a:lstStyle>
            <a:lvl1pPr marL="0" indent="0" algn="ctr">
              <a:lnSpc>
                <a:spcPct val="110000"/>
              </a:lnSpc>
              <a:spcBef>
                <a:spcPts val="0"/>
              </a:spcBef>
              <a:buNone/>
              <a:defRPr sz="16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8431637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1619250" y="1173185"/>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 </a:t>
            </a:r>
          </a:p>
        </p:txBody>
      </p:sp>
      <p:sp>
        <p:nvSpPr>
          <p:cNvPr id="6" name="Text Placeholder 5"/>
          <p:cNvSpPr>
            <a:spLocks noGrp="1"/>
          </p:cNvSpPr>
          <p:nvPr>
            <p:ph type="body" sz="quarter" idx="11" hasCustomPrompt="1"/>
          </p:nvPr>
        </p:nvSpPr>
        <p:spPr>
          <a:xfrm>
            <a:off x="1619250" y="2333396"/>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 </a:t>
            </a:r>
          </a:p>
        </p:txBody>
      </p:sp>
      <p:sp>
        <p:nvSpPr>
          <p:cNvPr id="8" name="Text Placeholder 7"/>
          <p:cNvSpPr>
            <a:spLocks noGrp="1"/>
          </p:cNvSpPr>
          <p:nvPr>
            <p:ph type="body" sz="quarter" idx="12" hasCustomPrompt="1"/>
          </p:nvPr>
        </p:nvSpPr>
        <p:spPr>
          <a:xfrm>
            <a:off x="1619250" y="3493607"/>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10" name="Text Placeholder 9"/>
          <p:cNvSpPr>
            <a:spLocks noGrp="1"/>
          </p:cNvSpPr>
          <p:nvPr>
            <p:ph type="body" sz="quarter" idx="13" hasCustomPrompt="1"/>
          </p:nvPr>
        </p:nvSpPr>
        <p:spPr>
          <a:xfrm>
            <a:off x="5772150" y="1173185"/>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12" name="Text Placeholder 11"/>
          <p:cNvSpPr>
            <a:spLocks noGrp="1"/>
          </p:cNvSpPr>
          <p:nvPr>
            <p:ph type="body" sz="quarter" idx="14" hasCustomPrompt="1"/>
          </p:nvPr>
        </p:nvSpPr>
        <p:spPr>
          <a:xfrm>
            <a:off x="5772150" y="2328070"/>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 </a:t>
            </a:r>
          </a:p>
        </p:txBody>
      </p:sp>
      <p:sp>
        <p:nvSpPr>
          <p:cNvPr id="15" name="Text Placeholder 14"/>
          <p:cNvSpPr>
            <a:spLocks noGrp="1"/>
          </p:cNvSpPr>
          <p:nvPr>
            <p:ph type="body" sz="quarter" idx="15" hasCustomPrompt="1"/>
          </p:nvPr>
        </p:nvSpPr>
        <p:spPr>
          <a:xfrm>
            <a:off x="5772150" y="3493607"/>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 </a:t>
            </a:r>
          </a:p>
        </p:txBody>
      </p:sp>
      <p:sp>
        <p:nvSpPr>
          <p:cNvPr id="17" name="Content Placeholder 16"/>
          <p:cNvSpPr>
            <a:spLocks noGrp="1"/>
          </p:cNvSpPr>
          <p:nvPr>
            <p:ph sz="quarter" idx="16" hasCustomPrompt="1"/>
          </p:nvPr>
        </p:nvSpPr>
        <p:spPr>
          <a:xfrm>
            <a:off x="628652" y="1267961"/>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628652" y="2426334"/>
            <a:ext cx="819967" cy="819967"/>
          </a:xfrm>
          <a:prstGeom prst="rect">
            <a:avLst/>
          </a:prstGeom>
        </p:spPr>
        <p:txBody>
          <a:bodyPr anchor="ctr">
            <a:normAutofit/>
          </a:bodyPr>
          <a:lstStyle>
            <a:lvl1pPr algn="ctr">
              <a:defRPr sz="1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628652" y="3586545"/>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4776291" y="1267961"/>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4776291" y="2426334"/>
            <a:ext cx="819967" cy="819967"/>
          </a:xfrm>
          <a:prstGeom prst="rect">
            <a:avLst/>
          </a:prstGeom>
        </p:spPr>
        <p:txBody>
          <a:bodyPr anchor="ctr">
            <a:normAutofit/>
          </a:bodyPr>
          <a:lstStyle>
            <a:lvl1pPr algn="ctr">
              <a:defRPr sz="1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4776291" y="3586545"/>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41193762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5399314" y="1286396"/>
            <a:ext cx="3116036" cy="1005840"/>
          </a:xfrm>
          <a:prstGeom prst="rect">
            <a:avLst/>
          </a:prstGeom>
        </p:spPr>
        <p:txBody>
          <a:bodyPr lIns="0" anchor="ctr">
            <a:noAutofit/>
          </a:bodyPr>
          <a:lstStyle>
            <a:lvl1pPr>
              <a:defRPr sz="1700" b="0" i="0" baseline="0">
                <a:latin typeface="+mn-lt"/>
                <a:ea typeface="PS TT Commons Light" charset="0"/>
                <a:cs typeface="PS TT Commons Light" charset="0"/>
              </a:defRPr>
            </a:lvl1pPr>
          </a:lstStyle>
          <a:p>
            <a:pPr lvl="0"/>
            <a:r>
              <a:rPr lang="en-US"/>
              <a:t>Click to add text</a:t>
            </a:r>
          </a:p>
        </p:txBody>
      </p:sp>
      <p:sp>
        <p:nvSpPr>
          <p:cNvPr id="4" name="Text Placeholder 11"/>
          <p:cNvSpPr>
            <a:spLocks noGrp="1"/>
          </p:cNvSpPr>
          <p:nvPr>
            <p:ph type="body" sz="quarter" idx="14" hasCustomPrompt="1"/>
          </p:nvPr>
        </p:nvSpPr>
        <p:spPr>
          <a:xfrm>
            <a:off x="5399314" y="2441281"/>
            <a:ext cx="3116036"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5" name="Text Placeholder 14"/>
          <p:cNvSpPr>
            <a:spLocks noGrp="1"/>
          </p:cNvSpPr>
          <p:nvPr>
            <p:ph type="body" sz="quarter" idx="15" hasCustomPrompt="1"/>
          </p:nvPr>
        </p:nvSpPr>
        <p:spPr>
          <a:xfrm>
            <a:off x="5399314" y="3606818"/>
            <a:ext cx="3116036"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6" name="Content Placeholder 16"/>
          <p:cNvSpPr>
            <a:spLocks noGrp="1"/>
          </p:cNvSpPr>
          <p:nvPr>
            <p:ph sz="quarter" idx="19" hasCustomPrompt="1"/>
          </p:nvPr>
        </p:nvSpPr>
        <p:spPr>
          <a:xfrm>
            <a:off x="4389122" y="1381172"/>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4389122" y="2539544"/>
            <a:ext cx="819967" cy="819967"/>
          </a:xfrm>
          <a:prstGeom prst="rect">
            <a:avLst/>
          </a:prstGeom>
        </p:spPr>
        <p:txBody>
          <a:bodyPr anchor="ctr">
            <a:normAutofit/>
          </a:bodyPr>
          <a:lstStyle>
            <a:lvl1pPr algn="ctr">
              <a:defRPr sz="1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4389122" y="3699756"/>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628650" y="1173187"/>
            <a:ext cx="3368584" cy="3546319"/>
          </a:xfrm>
          <a:prstGeom prst="rect">
            <a:avLst/>
          </a:prstGeom>
        </p:spPr>
        <p:txBody>
          <a:bodyPr lIns="0" anchor="ctr">
            <a:noAutofit/>
          </a:bodyPr>
          <a:lstStyle>
            <a:lvl1pPr algn="l">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algn="l">
              <a:defRPr sz="1700" b="0" i="0">
                <a:solidFill>
                  <a:schemeClr val="accent1"/>
                </a:solidFill>
                <a:latin typeface="PS TT Commons" charset="0"/>
                <a:ea typeface="PS TT Commons" charset="0"/>
                <a:cs typeface="PS TT Commons" charset="0"/>
              </a:defRPr>
            </a:lvl3pPr>
            <a:lvl4pPr algn="l">
              <a:defRPr sz="1700" b="0" i="0">
                <a:solidFill>
                  <a:schemeClr val="accent1"/>
                </a:solidFill>
                <a:latin typeface="PS TT Commons" charset="0"/>
                <a:ea typeface="PS TT Commons" charset="0"/>
                <a:cs typeface="PS TT Commons" charset="0"/>
              </a:defRPr>
            </a:lvl4pPr>
            <a:lvl5pPr algn="l">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2779776" y="3575304"/>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72936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1638845" y="1288539"/>
            <a:ext cx="3159579"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4" name="Text Placeholder 11"/>
          <p:cNvSpPr>
            <a:spLocks noGrp="1"/>
          </p:cNvSpPr>
          <p:nvPr>
            <p:ph type="body" sz="quarter" idx="14" hasCustomPrompt="1"/>
          </p:nvPr>
        </p:nvSpPr>
        <p:spPr>
          <a:xfrm>
            <a:off x="1638845" y="2443424"/>
            <a:ext cx="3159579" cy="1005840"/>
          </a:xfrm>
          <a:prstGeom prst="rect">
            <a:avLst/>
          </a:prstGeom>
        </p:spPr>
        <p:txBody>
          <a:bodyPr lIns="0" anchor="ctr">
            <a:noAutofit/>
          </a:bodyPr>
          <a:lstStyle>
            <a:lvl1pPr>
              <a:defRPr sz="1700" b="0" i="0" baseline="0">
                <a:latin typeface="+mn-lt"/>
                <a:ea typeface="PS TT Commons Light" charset="0"/>
                <a:cs typeface="PS TT Commons Light" charset="0"/>
              </a:defRPr>
            </a:lvl1pPr>
          </a:lstStyle>
          <a:p>
            <a:pPr lvl="0"/>
            <a:r>
              <a:rPr lang="en-US"/>
              <a:t>Click to add text</a:t>
            </a:r>
          </a:p>
        </p:txBody>
      </p:sp>
      <p:sp>
        <p:nvSpPr>
          <p:cNvPr id="5" name="Text Placeholder 14"/>
          <p:cNvSpPr>
            <a:spLocks noGrp="1"/>
          </p:cNvSpPr>
          <p:nvPr>
            <p:ph type="body" sz="quarter" idx="15" hasCustomPrompt="1"/>
          </p:nvPr>
        </p:nvSpPr>
        <p:spPr>
          <a:xfrm>
            <a:off x="1638845" y="3608961"/>
            <a:ext cx="3159579"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6" name="Content Placeholder 16"/>
          <p:cNvSpPr>
            <a:spLocks noGrp="1"/>
          </p:cNvSpPr>
          <p:nvPr>
            <p:ph sz="quarter" idx="19" hasCustomPrompt="1"/>
          </p:nvPr>
        </p:nvSpPr>
        <p:spPr>
          <a:xfrm>
            <a:off x="628652" y="1383315"/>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628652" y="2541688"/>
            <a:ext cx="819967" cy="819967"/>
          </a:xfrm>
          <a:prstGeom prst="rect">
            <a:avLst/>
          </a:prstGeom>
        </p:spPr>
        <p:txBody>
          <a:bodyPr anchor="ctr">
            <a:normAutofit/>
          </a:bodyPr>
          <a:lstStyle>
            <a:lvl1pPr algn="ctr">
              <a:defRPr sz="1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628652" y="3701899"/>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5146767" y="1173187"/>
            <a:ext cx="3368584" cy="3546319"/>
          </a:xfrm>
          <a:prstGeom prst="rect">
            <a:avLst/>
          </a:prstGeom>
        </p:spPr>
        <p:txBody>
          <a:bodyPr lIns="0" anchor="ctr">
            <a:noAutofit/>
          </a:bodyPr>
          <a:lstStyle>
            <a:lvl1pPr algn="l">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algn="l">
              <a:defRPr sz="1700" b="0" i="0">
                <a:solidFill>
                  <a:schemeClr val="accent1"/>
                </a:solidFill>
                <a:latin typeface="PS TT Commons" charset="0"/>
                <a:ea typeface="PS TT Commons" charset="0"/>
                <a:cs typeface="PS TT Commons" charset="0"/>
              </a:defRPr>
            </a:lvl3pPr>
            <a:lvl4pPr algn="l">
              <a:defRPr sz="1700" b="0" i="0">
                <a:solidFill>
                  <a:schemeClr val="accent1"/>
                </a:solidFill>
                <a:latin typeface="PS TT Commons" charset="0"/>
                <a:ea typeface="PS TT Commons" charset="0"/>
                <a:cs typeface="PS TT Commons" charset="0"/>
              </a:defRPr>
            </a:lvl4pPr>
            <a:lvl5pPr algn="l">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89504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628650" y="3637713"/>
            <a:ext cx="2393224" cy="255021"/>
          </a:xfrm>
          <a:prstGeom prst="rect">
            <a:avLst/>
          </a:prstGeom>
        </p:spPr>
        <p:txBody>
          <a:bodyPr lIns="0" anchor="ctr">
            <a:noAutofit/>
          </a:bodyPr>
          <a:lstStyle>
            <a:lvl1pPr algn="ctr">
              <a:defRPr sz="1700" b="0" i="0">
                <a:solidFill>
                  <a:schemeClr val="accent1"/>
                </a:solidFill>
                <a:latin typeface="+mn-lt"/>
                <a:ea typeface="PS TT Commons Light" charset="0"/>
                <a:cs typeface="PS TT Commons Light" charset="0"/>
              </a:defRPr>
            </a:lvl1pPr>
          </a:lstStyle>
          <a:p>
            <a:pPr lvl="0"/>
            <a:r>
              <a:rPr lang="en-US"/>
              <a:t>Add text here</a:t>
            </a:r>
          </a:p>
        </p:txBody>
      </p:sp>
      <p:sp>
        <p:nvSpPr>
          <p:cNvPr id="13" name="Content Placeholder 16"/>
          <p:cNvSpPr>
            <a:spLocks noGrp="1"/>
          </p:cNvSpPr>
          <p:nvPr>
            <p:ph sz="quarter" idx="25" hasCustomPrompt="1"/>
          </p:nvPr>
        </p:nvSpPr>
        <p:spPr>
          <a:xfrm>
            <a:off x="628650" y="2159728"/>
            <a:ext cx="2393224" cy="1278029"/>
          </a:xfrm>
          <a:prstGeom prst="rect">
            <a:avLst/>
          </a:prstGeom>
        </p:spPr>
        <p:txBody>
          <a:bodyPr anchor="ctr">
            <a:normAutofit/>
          </a:bodyPr>
          <a:lstStyle>
            <a:lvl1pPr algn="ctr">
              <a:defRPr sz="15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628650" y="3970770"/>
            <a:ext cx="2393224" cy="792821"/>
          </a:xfrm>
          <a:prstGeom prst="rect">
            <a:avLst/>
          </a:prstGeom>
        </p:spPr>
        <p:txBody>
          <a:bodyPr lIns="0" anchor="t">
            <a:noAutofit/>
          </a:bodyPr>
          <a:lstStyle>
            <a:lvl1pPr algn="ctr">
              <a:defRPr sz="15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6122127" y="3637713"/>
            <a:ext cx="2393224" cy="255021"/>
          </a:xfrm>
          <a:prstGeom prst="rect">
            <a:avLst/>
          </a:prstGeom>
        </p:spPr>
        <p:txBody>
          <a:bodyPr lIns="0" anchor="ctr">
            <a:noAutofit/>
          </a:bodyPr>
          <a:lstStyle>
            <a:lvl1pPr algn="ctr">
              <a:defRPr sz="1700" b="0" i="0">
                <a:solidFill>
                  <a:schemeClr val="accent1"/>
                </a:solidFill>
                <a:latin typeface="+mn-lt"/>
                <a:ea typeface="PS TT Commons Light" charset="0"/>
                <a:cs typeface="PS TT Commons Light" charset="0"/>
              </a:defRPr>
            </a:lvl1pPr>
          </a:lstStyle>
          <a:p>
            <a:pPr lvl="0"/>
            <a:r>
              <a:rPr lang="en-US"/>
              <a:t>Add text here</a:t>
            </a:r>
          </a:p>
        </p:txBody>
      </p:sp>
      <p:sp>
        <p:nvSpPr>
          <p:cNvPr id="19" name="Content Placeholder 16"/>
          <p:cNvSpPr>
            <a:spLocks noGrp="1"/>
          </p:cNvSpPr>
          <p:nvPr>
            <p:ph sz="quarter" idx="28" hasCustomPrompt="1"/>
          </p:nvPr>
        </p:nvSpPr>
        <p:spPr>
          <a:xfrm>
            <a:off x="6122127" y="2159728"/>
            <a:ext cx="2393223" cy="1278029"/>
          </a:xfrm>
          <a:prstGeom prst="rect">
            <a:avLst/>
          </a:prstGeom>
        </p:spPr>
        <p:txBody>
          <a:bodyPr anchor="ctr">
            <a:normAutofit/>
          </a:bodyPr>
          <a:lstStyle>
            <a:lvl1pPr algn="ctr">
              <a:defRPr sz="15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6122127" y="3970770"/>
            <a:ext cx="2393224" cy="792821"/>
          </a:xfrm>
          <a:prstGeom prst="rect">
            <a:avLst/>
          </a:prstGeom>
        </p:spPr>
        <p:txBody>
          <a:bodyPr lIns="0" anchor="t">
            <a:noAutofit/>
          </a:bodyPr>
          <a:lstStyle>
            <a:lvl1pPr algn="ctr">
              <a:defRPr sz="15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3375389" y="3637713"/>
            <a:ext cx="2393224" cy="255021"/>
          </a:xfrm>
          <a:prstGeom prst="rect">
            <a:avLst/>
          </a:prstGeom>
        </p:spPr>
        <p:txBody>
          <a:bodyPr lIns="0" anchor="ctr">
            <a:noAutofit/>
          </a:bodyPr>
          <a:lstStyle>
            <a:lvl1pPr algn="ctr">
              <a:defRPr sz="1700" b="0" i="0">
                <a:solidFill>
                  <a:schemeClr val="accent1"/>
                </a:solidFill>
                <a:latin typeface="+mn-lt"/>
                <a:ea typeface="PS TT Commons Light" charset="0"/>
                <a:cs typeface="PS TT Commons Light" charset="0"/>
              </a:defRPr>
            </a:lvl1pPr>
          </a:lstStyle>
          <a:p>
            <a:pPr lvl="0"/>
            <a:r>
              <a:rPr lang="en-US"/>
              <a:t>Add text here</a:t>
            </a:r>
          </a:p>
        </p:txBody>
      </p:sp>
      <p:sp>
        <p:nvSpPr>
          <p:cNvPr id="22" name="Content Placeholder 16"/>
          <p:cNvSpPr>
            <a:spLocks noGrp="1"/>
          </p:cNvSpPr>
          <p:nvPr>
            <p:ph sz="quarter" idx="31" hasCustomPrompt="1"/>
          </p:nvPr>
        </p:nvSpPr>
        <p:spPr>
          <a:xfrm>
            <a:off x="3375389" y="2159728"/>
            <a:ext cx="2393224" cy="1278029"/>
          </a:xfrm>
          <a:prstGeom prst="rect">
            <a:avLst/>
          </a:prstGeom>
        </p:spPr>
        <p:txBody>
          <a:bodyPr anchor="ctr">
            <a:normAutofit/>
          </a:bodyPr>
          <a:lstStyle>
            <a:lvl1pPr algn="ctr">
              <a:defRPr sz="15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3375389" y="3970770"/>
            <a:ext cx="2393224" cy="792821"/>
          </a:xfrm>
          <a:prstGeom prst="rect">
            <a:avLst/>
          </a:prstGeom>
        </p:spPr>
        <p:txBody>
          <a:bodyPr lIns="0" anchor="t">
            <a:noAutofit/>
          </a:bodyPr>
          <a:lstStyle>
            <a:lvl1pPr algn="ctr">
              <a:defRPr sz="15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628650" y="1035980"/>
            <a:ext cx="7886700" cy="923790"/>
          </a:xfrm>
          <a:prstGeom prst="rect">
            <a:avLst/>
          </a:prstGeom>
        </p:spPr>
        <p:txBody>
          <a:bodyPr anchor="t">
            <a:noAutofit/>
          </a:bodyPr>
          <a:lstStyle>
            <a:lvl1pPr algn="ctr">
              <a:defRPr sz="17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1540900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628650" y="1280161"/>
            <a:ext cx="3777888" cy="1907177"/>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628652" y="3380116"/>
            <a:ext cx="3777886" cy="120059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4737465" y="1280161"/>
            <a:ext cx="3777885" cy="1907177"/>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4737465" y="3380116"/>
            <a:ext cx="3777886" cy="120059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3743431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1590102" y="1293974"/>
            <a:ext cx="2468880" cy="2468880"/>
          </a:xfrm>
          <a:prstGeom prst="ellipse">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79996" y="3958614"/>
            <a:ext cx="3089093" cy="67870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5092709" y="1293974"/>
            <a:ext cx="2471051" cy="2471051"/>
          </a:xfrm>
          <a:prstGeom prst="ellipse">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4783688" y="3958614"/>
            <a:ext cx="3089093" cy="67870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2322005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628651" y="1515291"/>
            <a:ext cx="2489020" cy="1828800"/>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628652" y="3519453"/>
            <a:ext cx="2489019" cy="124139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6026332" y="1515291"/>
            <a:ext cx="2489019" cy="1828800"/>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6026333" y="3519453"/>
            <a:ext cx="2489019" cy="124139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3327492" y="1515291"/>
            <a:ext cx="2489019" cy="1828800"/>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3327492" y="3519453"/>
            <a:ext cx="2489019" cy="124139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5282911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775881" y="1417320"/>
            <a:ext cx="2194560" cy="2194560"/>
          </a:xfrm>
          <a:prstGeom prst="ellipse">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628652" y="3799370"/>
            <a:ext cx="2489019" cy="91550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6170133" y="1417320"/>
            <a:ext cx="2201418" cy="2201418"/>
          </a:xfrm>
          <a:prstGeom prst="ellipse">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6026333" y="3799370"/>
            <a:ext cx="2489019" cy="91550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3471291" y="1417320"/>
            <a:ext cx="2201418" cy="2201418"/>
          </a:xfrm>
          <a:prstGeom prst="ellipse">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3327492" y="3799370"/>
            <a:ext cx="2489019" cy="91550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39032462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482386" y="1437457"/>
            <a:ext cx="1931670" cy="1933956"/>
          </a:xfrm>
          <a:prstGeom prst="rect">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482386" y="3595794"/>
            <a:ext cx="1931670" cy="1076219"/>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6660274" y="1437457"/>
            <a:ext cx="1931670" cy="1933956"/>
          </a:xfrm>
          <a:prstGeom prst="rect">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2541682" y="1437457"/>
            <a:ext cx="1931670" cy="1933956"/>
          </a:xfrm>
          <a:prstGeom prst="rect">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4600978" y="1437457"/>
            <a:ext cx="1931670" cy="1933956"/>
          </a:xfrm>
          <a:prstGeom prst="rect">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6660274" y="3595794"/>
            <a:ext cx="1931670" cy="1076219"/>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2541682" y="3595794"/>
            <a:ext cx="1931670" cy="1076219"/>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4600978" y="3595794"/>
            <a:ext cx="1931670" cy="1076219"/>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30476374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784750" y="1713601"/>
            <a:ext cx="1691640" cy="1691640"/>
          </a:xfrm>
          <a:prstGeom prst="ellipse">
            <a:avLst/>
          </a:prstGeom>
        </p:spPr>
        <p:txBody>
          <a:bodyPr lIns="182880" tIns="0" rIns="182880" bIns="0" anchor="ctr">
            <a:normAutofit/>
          </a:bodyPr>
          <a:lstStyle>
            <a:lvl1pPr marL="0" indent="0" algn="ctr">
              <a:buNone/>
              <a:defRPr sz="12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784750" y="3594859"/>
            <a:ext cx="1691640" cy="109144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6647201" y="1706783"/>
            <a:ext cx="1691640" cy="1691640"/>
          </a:xfrm>
          <a:prstGeom prst="ellipse">
            <a:avLst/>
          </a:prstGeom>
        </p:spPr>
        <p:txBody>
          <a:bodyPr lIns="182880" tIns="0" rIns="182880" bIns="0" anchor="ctr">
            <a:normAutofit/>
          </a:bodyPr>
          <a:lstStyle>
            <a:lvl1pPr marL="0" indent="0" algn="ctr">
              <a:buNone/>
              <a:defRPr sz="12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2738900" y="1713601"/>
            <a:ext cx="1691640" cy="1691640"/>
          </a:xfrm>
          <a:prstGeom prst="ellipse">
            <a:avLst/>
          </a:prstGeom>
        </p:spPr>
        <p:txBody>
          <a:bodyPr lIns="182880" tIns="0" rIns="182880" bIns="0" anchor="ctr">
            <a:normAutofit/>
          </a:bodyPr>
          <a:lstStyle>
            <a:lvl1pPr marL="0" indent="0" algn="ctr">
              <a:buNone/>
              <a:defRPr sz="12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4693051" y="1706783"/>
            <a:ext cx="1691640" cy="1691640"/>
          </a:xfrm>
          <a:prstGeom prst="ellipse">
            <a:avLst/>
          </a:prstGeom>
        </p:spPr>
        <p:txBody>
          <a:bodyPr lIns="182880" tIns="0" rIns="182880" bIns="0" anchor="ctr">
            <a:normAutofit/>
          </a:bodyPr>
          <a:lstStyle>
            <a:lvl1pPr marL="0" indent="0" algn="ctr">
              <a:buNone/>
              <a:defRPr sz="12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6647201" y="3594859"/>
            <a:ext cx="1691640" cy="109144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2738900" y="3594859"/>
            <a:ext cx="1691640" cy="109144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4693050" y="3594859"/>
            <a:ext cx="1691640" cy="109144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12080973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853439" y="1209308"/>
            <a:ext cx="2023873" cy="1153582"/>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853440" y="2415145"/>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851917" y="2965271"/>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851916" y="4171108"/>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6385114" y="1210027"/>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6385113" y="2415145"/>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6385113" y="2974690"/>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6385113" y="4171108"/>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3617752" y="1209308"/>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3617753" y="2415145"/>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3617752" y="2965271"/>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3617753" y="4171108"/>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29661100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716872" y="1312749"/>
            <a:ext cx="883328" cy="859114"/>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1928814" y="1266060"/>
            <a:ext cx="6586536" cy="952495"/>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716872" y="2540388"/>
            <a:ext cx="883328" cy="859114"/>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1928814" y="2493699"/>
            <a:ext cx="6586536" cy="952495"/>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716872" y="3741353"/>
            <a:ext cx="883328" cy="859114"/>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1928814" y="3694664"/>
            <a:ext cx="6586536" cy="952495"/>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cxnSp>
        <p:nvCxnSpPr>
          <p:cNvPr id="9" name="Straight Connector 8"/>
          <p:cNvCxnSpPr/>
          <p:nvPr/>
        </p:nvCxnSpPr>
        <p:spPr>
          <a:xfrm>
            <a:off x="1782296" y="1239386"/>
            <a:ext cx="0" cy="100584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782296" y="2467024"/>
            <a:ext cx="0" cy="100584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782296" y="3667989"/>
            <a:ext cx="0" cy="100584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2625E7E1-AB9A-4346-ABB8-E89020A2AC81}"/>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95262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628650" y="1137116"/>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1624918" y="1072593"/>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628650" y="2120113"/>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1624918" y="2055589"/>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628650" y="3104667"/>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1624918" y="3040144"/>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9" name="Content Placeholder 11"/>
          <p:cNvSpPr>
            <a:spLocks noGrp="1"/>
          </p:cNvSpPr>
          <p:nvPr>
            <p:ph sz="quarter" idx="20" hasCustomPrompt="1"/>
          </p:nvPr>
        </p:nvSpPr>
        <p:spPr>
          <a:xfrm>
            <a:off x="628650" y="4089221"/>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1624918" y="4024698"/>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cxnSp>
        <p:nvCxnSpPr>
          <p:cNvPr id="11" name="Straight Connector 10"/>
          <p:cNvCxnSpPr/>
          <p:nvPr/>
        </p:nvCxnSpPr>
        <p:spPr>
          <a:xfrm>
            <a:off x="1536192" y="1118314"/>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536192" y="2101311"/>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536192" y="3085865"/>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536192" y="4070419"/>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397859"/>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baseline="0">
                <a:solidFill>
                  <a:schemeClr val="accent1"/>
                </a:solidFill>
                <a:latin typeface="PS TT Commons DemiBold" charset="0"/>
                <a:ea typeface="PS TT Commons DemiBold" charset="0"/>
                <a:cs typeface="PS TT Commons DemiBold" charset="0"/>
              </a:rPr>
              <a:t>appear</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66501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628650" y="1072594"/>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1624918" y="1072594"/>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628650" y="1811751"/>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1624918" y="1811751"/>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628650" y="2550908"/>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1624918" y="2550908"/>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9" name="Content Placeholder 11"/>
          <p:cNvSpPr>
            <a:spLocks noGrp="1"/>
          </p:cNvSpPr>
          <p:nvPr>
            <p:ph sz="quarter" idx="20" hasCustomPrompt="1"/>
          </p:nvPr>
        </p:nvSpPr>
        <p:spPr>
          <a:xfrm>
            <a:off x="628650" y="3290065"/>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1624918" y="3290065"/>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cxnSp>
        <p:nvCxnSpPr>
          <p:cNvPr id="11" name="Straight Connector 10"/>
          <p:cNvCxnSpPr/>
          <p:nvPr/>
        </p:nvCxnSpPr>
        <p:spPr>
          <a:xfrm>
            <a:off x="1534990" y="1118313"/>
            <a:ext cx="0" cy="547437"/>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534990" y="1857471"/>
            <a:ext cx="0" cy="547437"/>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534990" y="2596628"/>
            <a:ext cx="0" cy="547437"/>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534990" y="3335784"/>
            <a:ext cx="0" cy="547437"/>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628650" y="4050322"/>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1624918" y="4050322"/>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cxnSp>
        <p:nvCxnSpPr>
          <p:cNvPr id="25" name="Straight Connector 24"/>
          <p:cNvCxnSpPr/>
          <p:nvPr/>
        </p:nvCxnSpPr>
        <p:spPr>
          <a:xfrm>
            <a:off x="1534990" y="4096041"/>
            <a:ext cx="0" cy="547437"/>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751BDA66-5CF3-6243-94AB-17DD7EF727B4}"/>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76230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4740662" y="1532239"/>
            <a:ext cx="3774689"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32239"/>
            <a:ext cx="3774689"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257333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664043"/>
            <a:ext cx="2494735"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664043"/>
            <a:ext cx="2494735"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664043"/>
            <a:ext cx="2494735"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12436713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4662616" y="1532239"/>
            <a:ext cx="3852734" cy="1268627"/>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0" hasCustomPrompt="1"/>
          </p:nvPr>
        </p:nvSpPr>
        <p:spPr>
          <a:xfrm>
            <a:off x="628650" y="1532239"/>
            <a:ext cx="3852734" cy="1268627"/>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2" hasCustomPrompt="1"/>
          </p:nvPr>
        </p:nvSpPr>
        <p:spPr>
          <a:xfrm>
            <a:off x="4662616" y="2994454"/>
            <a:ext cx="3852734" cy="1268627"/>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3" hasCustomPrompt="1"/>
          </p:nvPr>
        </p:nvSpPr>
        <p:spPr>
          <a:xfrm>
            <a:off x="628650" y="2994454"/>
            <a:ext cx="3852734" cy="1268627"/>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889138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3" hasCustomPrompt="1"/>
          </p:nvPr>
        </p:nvSpPr>
        <p:spPr>
          <a:xfrm>
            <a:off x="1876019"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5" hasCustomPrompt="1"/>
          </p:nvPr>
        </p:nvSpPr>
        <p:spPr>
          <a:xfrm>
            <a:off x="457200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12448995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28456325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bg1"/>
                </a:solidFill>
              </a:defRPr>
            </a:lvl1pPr>
          </a:lstStyle>
          <a:p>
            <a:r>
              <a:rPr lang="en-US"/>
              <a:t>Add Title Slide in Title Case</a:t>
            </a:r>
          </a:p>
        </p:txBody>
      </p:sp>
      <p:sp>
        <p:nvSpPr>
          <p:cNvPr id="3" name="Rectangle 2"/>
          <p:cNvSpPr/>
          <p:nvPr/>
        </p:nvSpPr>
        <p:spPr>
          <a:xfrm>
            <a:off x="0" y="1833372"/>
            <a:ext cx="9144000" cy="331012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4" name="Rectangle 3"/>
          <p:cNvSpPr/>
          <p:nvPr/>
        </p:nvSpPr>
        <p:spPr>
          <a:xfrm>
            <a:off x="0" y="1412748"/>
            <a:ext cx="4040372" cy="52891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201142" y="2021726"/>
            <a:ext cx="8659395" cy="2925028"/>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201142" y="1517904"/>
            <a:ext cx="3352328"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defRPr sz="16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340139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936" y="429768"/>
            <a:ext cx="7886700" cy="407874"/>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defRPr sz="16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1839281"/>
            <a:ext cx="4480560" cy="3308674"/>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9" name="Rectangle 8"/>
          <p:cNvSpPr/>
          <p:nvPr/>
        </p:nvSpPr>
        <p:spPr>
          <a:xfrm>
            <a:off x="0" y="1414130"/>
            <a:ext cx="3300984" cy="53541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201142" y="2021726"/>
            <a:ext cx="4032531" cy="2925028"/>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201141" y="1519936"/>
            <a:ext cx="2924831"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4663440" y="1834826"/>
            <a:ext cx="4480560" cy="3308674"/>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13" name="Rectangle 12"/>
          <p:cNvSpPr/>
          <p:nvPr/>
        </p:nvSpPr>
        <p:spPr>
          <a:xfrm>
            <a:off x="4663439" y="1414130"/>
            <a:ext cx="3300347" cy="53541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4898181" y="2021726"/>
            <a:ext cx="4032531" cy="2925028"/>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4898180" y="1524391"/>
            <a:ext cx="2926080"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6566521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1" y="1839281"/>
            <a:ext cx="5888737" cy="3308674"/>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1414130"/>
            <a:ext cx="4042022" cy="53541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628650" y="429768"/>
            <a:ext cx="7886700" cy="407874"/>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defRPr sz="16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201142" y="2020824"/>
            <a:ext cx="5404131" cy="2926080"/>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201141" y="1517904"/>
            <a:ext cx="3498989"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5888736" y="1839281"/>
            <a:ext cx="3255264" cy="330422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6023144" y="2020824"/>
            <a:ext cx="2919688" cy="2926080"/>
          </a:xfrm>
          <a:prstGeom prst="rect">
            <a:avLst/>
          </a:prstGeom>
        </p:spPr>
        <p:txBody>
          <a:bodyPr anchor="t" anchorCtr="0">
            <a:noAutofit/>
          </a:bodyPr>
          <a:lstStyle>
            <a:lvl1pPr marL="0" indent="0">
              <a:lnSpc>
                <a:spcPct val="110000"/>
              </a:lnSpc>
              <a:spcBef>
                <a:spcPts val="0"/>
              </a:spcBef>
              <a:buNone/>
              <a:defRPr sz="1300" baseline="0">
                <a:solidFill>
                  <a:schemeClr val="tx1">
                    <a:lumMod val="7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2025970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96995" y="2356791"/>
            <a:ext cx="2910051" cy="493712"/>
          </a:xfrm>
          <a:prstGeom prst="rect">
            <a:avLst/>
          </a:prstGeom>
        </p:spPr>
        <p:txBody>
          <a:bodyPr anchor="ctr">
            <a:noAutofit/>
          </a:bodyPr>
          <a:lstStyle>
            <a:lvl1pPr algn="ctr">
              <a:defRPr sz="2700">
                <a:solidFill>
                  <a:schemeClr val="bg1"/>
                </a:solidFill>
                <a:latin typeface="+mj-lt"/>
              </a:defRPr>
            </a:lvl1pPr>
          </a:lstStyle>
          <a:p>
            <a:pPr lvl="0"/>
            <a:r>
              <a:rPr lang="en-US"/>
              <a:t>Code Title Here</a:t>
            </a:r>
          </a:p>
        </p:txBody>
      </p:sp>
      <p:sp>
        <p:nvSpPr>
          <p:cNvPr id="5" name="Rectangle 4"/>
          <p:cNvSpPr/>
          <p:nvPr/>
        </p:nvSpPr>
        <p:spPr>
          <a:xfrm>
            <a:off x="3306726" y="449214"/>
            <a:ext cx="5837275" cy="469428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6" name="Rectangle 5"/>
          <p:cNvSpPr/>
          <p:nvPr/>
        </p:nvSpPr>
        <p:spPr>
          <a:xfrm>
            <a:off x="3306725" y="1"/>
            <a:ext cx="4051005" cy="459259"/>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3555996" y="627321"/>
            <a:ext cx="5377693" cy="4310439"/>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3593805" y="93449"/>
            <a:ext cx="2635437"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8980132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449214"/>
            <a:ext cx="9144001" cy="469428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3997842" cy="459259"/>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201168" y="531444"/>
            <a:ext cx="8666386" cy="4397172"/>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201168" y="125907"/>
            <a:ext cx="3382031"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8376368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201142" y="1463040"/>
            <a:ext cx="8732547" cy="3483714"/>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spcBef>
                <a:spcPts val="0"/>
              </a:spcBef>
              <a:defRPr sz="16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extLst>
      <p:ext uri="{BB962C8B-B14F-4D97-AF65-F5344CB8AC3E}">
        <p14:creationId xmlns:p14="http://schemas.microsoft.com/office/powerpoint/2010/main" val="18485129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201142" y="1463040"/>
            <a:ext cx="8732547" cy="3483714"/>
          </a:xfrm>
          <a:prstGeom prst="rect">
            <a:avLst/>
          </a:prstGeom>
        </p:spPr>
        <p:txBody>
          <a:bodyPr anchor="ctr">
            <a:noAutofit/>
          </a:bodyPr>
          <a:lstStyle>
            <a:lvl1pPr marL="0" indent="0">
              <a:lnSpc>
                <a:spcPct val="110000"/>
              </a:lnSpc>
              <a:spcBef>
                <a:spcPts val="0"/>
              </a:spcBef>
              <a:buNone/>
              <a:defRPr sz="13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spcBef>
                <a:spcPts val="0"/>
              </a:spcBef>
              <a:defRPr sz="16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extLst>
      <p:ext uri="{BB962C8B-B14F-4D97-AF65-F5344CB8AC3E}">
        <p14:creationId xmlns:p14="http://schemas.microsoft.com/office/powerpoint/2010/main" val="17870315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marL="0" indent="0" algn="ctr">
              <a:spcBef>
                <a:spcPts val="0"/>
              </a:spcBef>
              <a:defRPr sz="16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1721576"/>
            <a:ext cx="9144001" cy="196218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5" name="Rectangle 4"/>
          <p:cNvSpPr/>
          <p:nvPr/>
        </p:nvSpPr>
        <p:spPr>
          <a:xfrm>
            <a:off x="0" y="1282994"/>
            <a:ext cx="3010698" cy="59634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201168" y="1879340"/>
            <a:ext cx="8687651" cy="1616410"/>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201168" y="1376444"/>
            <a:ext cx="2417469"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2" y="3683757"/>
            <a:ext cx="9144002" cy="145974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201168" y="3758184"/>
            <a:ext cx="8687650" cy="1188570"/>
          </a:xfrm>
          <a:prstGeom prst="rect">
            <a:avLst/>
          </a:prstGeom>
        </p:spPr>
        <p:txBody>
          <a:bodyPr anchor="t" anchorCtr="0">
            <a:noAutofit/>
          </a:bodyPr>
          <a:lstStyle>
            <a:lvl1pPr marL="0" indent="0">
              <a:lnSpc>
                <a:spcPct val="110000"/>
              </a:lnSpc>
              <a:spcBef>
                <a:spcPts val="0"/>
              </a:spcBef>
              <a:buNone/>
              <a:defRPr sz="1300" baseline="0">
                <a:solidFill>
                  <a:schemeClr val="tx1">
                    <a:lumMod val="7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extLst>
      <p:ext uri="{BB962C8B-B14F-4D97-AF65-F5344CB8AC3E}">
        <p14:creationId xmlns:p14="http://schemas.microsoft.com/office/powerpoint/2010/main" val="7182005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2" y="3172969"/>
            <a:ext cx="9144002" cy="197053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201141" y="3363373"/>
            <a:ext cx="8741691" cy="407874"/>
          </a:xfrm>
        </p:spPr>
        <p:txBody>
          <a:bodyPr>
            <a:noAutofit/>
          </a:bodyPr>
          <a:lstStyle>
            <a:lvl1pPr algn="l">
              <a:defRPr sz="22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201141" y="3835400"/>
            <a:ext cx="8741691" cy="1065784"/>
          </a:xfrm>
          <a:prstGeom prst="rect">
            <a:avLst/>
          </a:prstGeom>
        </p:spPr>
        <p:txBody>
          <a:bodyPr lIns="91440">
            <a:noAutofit/>
          </a:bodyPr>
          <a:lstStyle>
            <a:lvl1pPr marL="0" indent="0" algn="l">
              <a:lnSpc>
                <a:spcPct val="100000"/>
              </a:lnSpc>
              <a:spcBef>
                <a:spcPts val="0"/>
              </a:spcBef>
              <a:buFont typeface="Arial" charset="0"/>
              <a:buNone/>
              <a:defRPr sz="1500" b="0" i="0">
                <a:solidFill>
                  <a:schemeClr val="tx1"/>
                </a:solidFill>
                <a:latin typeface="+mn-lt"/>
                <a:ea typeface="PS TT Commons Light" charset="0"/>
                <a:cs typeface="PS TT Commons Light" charset="0"/>
              </a:defRPr>
            </a:lvl1pPr>
          </a:lstStyle>
          <a:p>
            <a:pPr lvl="0"/>
            <a:endParaRPr lang="en-US"/>
          </a:p>
        </p:txBody>
      </p:sp>
      <p:sp>
        <p:nvSpPr>
          <p:cNvPr id="6" name="Text Placeholder 6"/>
          <p:cNvSpPr>
            <a:spLocks noGrp="1"/>
          </p:cNvSpPr>
          <p:nvPr>
            <p:ph type="body" sz="quarter" idx="10" hasCustomPrompt="1"/>
          </p:nvPr>
        </p:nvSpPr>
        <p:spPr>
          <a:xfrm>
            <a:off x="201142" y="219457"/>
            <a:ext cx="8741691" cy="2783603"/>
          </a:xfrm>
          <a:prstGeom prst="rect">
            <a:avLst/>
          </a:prstGeom>
        </p:spPr>
        <p:txBody>
          <a:bodyPr anchor="b">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22930086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2" y="3172969"/>
            <a:ext cx="9144002" cy="197053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201141" y="3363373"/>
            <a:ext cx="8741691" cy="407874"/>
          </a:xfrm>
        </p:spPr>
        <p:txBody>
          <a:bodyPr/>
          <a:lstStyle>
            <a:lvl1pPr algn="l">
              <a:defRPr sz="22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201142" y="219457"/>
            <a:ext cx="8741691" cy="2783603"/>
          </a:xfrm>
          <a:prstGeom prst="rect">
            <a:avLst/>
          </a:prstGeom>
        </p:spPr>
        <p:txBody>
          <a:bodyPr anchor="b">
            <a:noAutofit/>
          </a:bodyPr>
          <a:lstStyle>
            <a:lvl1pPr marL="0" indent="0">
              <a:lnSpc>
                <a:spcPct val="110000"/>
              </a:lnSpc>
              <a:buNone/>
              <a:defRPr sz="13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201141" y="3835400"/>
            <a:ext cx="8741691" cy="1065784"/>
          </a:xfrm>
          <a:prstGeom prst="rect">
            <a:avLst/>
          </a:prstGeom>
        </p:spPr>
        <p:txBody>
          <a:bodyPr lIns="91440">
            <a:noAutofit/>
          </a:bodyPr>
          <a:lstStyle>
            <a:lvl1pPr marL="0" indent="0" algn="l">
              <a:lnSpc>
                <a:spcPct val="100000"/>
              </a:lnSpc>
              <a:spcBef>
                <a:spcPts val="0"/>
              </a:spcBef>
              <a:buNone/>
              <a:defRPr sz="1500" b="0" i="0">
                <a:solidFill>
                  <a:schemeClr val="tx1"/>
                </a:solidFill>
                <a:latin typeface="+mn-lt"/>
                <a:ea typeface="PS TT Commons Light" charset="0"/>
                <a:cs typeface="PS TT Commons Light" charset="0"/>
              </a:defRPr>
            </a:lvl1pPr>
          </a:lstStyle>
          <a:p>
            <a:pPr lvl="0"/>
            <a:r>
              <a:rPr lang="en-US"/>
              <a:t>Add text here</a:t>
            </a:r>
          </a:p>
        </p:txBody>
      </p:sp>
    </p:spTree>
    <p:extLst>
      <p:ext uri="{BB962C8B-B14F-4D97-AF65-F5344CB8AC3E}">
        <p14:creationId xmlns:p14="http://schemas.microsoft.com/office/powerpoint/2010/main" val="19888850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201142" y="1024128"/>
            <a:ext cx="8732547" cy="3886200"/>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31330917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201142" y="1024128"/>
            <a:ext cx="8732547" cy="3886200"/>
          </a:xfrm>
          <a:prstGeom prst="rect">
            <a:avLst/>
          </a:prstGeom>
        </p:spPr>
        <p:txBody>
          <a:bodyPr anchor="ctr">
            <a:noAutofit/>
          </a:bodyPr>
          <a:lstStyle>
            <a:lvl1pPr marL="0" indent="0">
              <a:lnSpc>
                <a:spcPct val="110000"/>
              </a:lnSpc>
              <a:spcBef>
                <a:spcPts val="0"/>
              </a:spcBef>
              <a:buNone/>
              <a:defRPr sz="13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20354384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581144" y="0"/>
            <a:ext cx="4562856" cy="5143501"/>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201142" y="228600"/>
            <a:ext cx="4114827" cy="4640580"/>
          </a:xfrm>
          <a:prstGeom prst="rect">
            <a:avLst/>
          </a:prstGeom>
        </p:spPr>
        <p:txBody>
          <a:bodyPr anchor="t">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4705250" y="228600"/>
            <a:ext cx="4238244" cy="4640580"/>
          </a:xfrm>
          <a:prstGeom prst="rect">
            <a:avLst/>
          </a:prstGeom>
        </p:spPr>
        <p:txBody>
          <a:bodyPr>
            <a:noAutofit/>
          </a:bodyPr>
          <a:lstStyle>
            <a:lvl1pPr marL="133668" indent="-179388">
              <a:lnSpc>
                <a:spcPct val="120000"/>
              </a:lnSpc>
              <a:spcBef>
                <a:spcPts val="0"/>
              </a:spcBef>
              <a:buSzPct val="70000"/>
              <a:buFont typeface="Wingdings 3" panose="05040102010807070707" pitchFamily="18" charset="2"/>
              <a:buChar char="t"/>
              <a:tabLst/>
              <a:defRPr sz="1400" b="0" i="0" baseline="0">
                <a:solidFill>
                  <a:schemeClr val="tx1"/>
                </a:solidFill>
                <a:latin typeface="+mn-lt"/>
                <a:ea typeface="PS TT Commons Light" charset="0"/>
                <a:cs typeface="PS TT Commons Light" charset="0"/>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extLst>
      <p:ext uri="{BB962C8B-B14F-4D97-AF65-F5344CB8AC3E}">
        <p14:creationId xmlns:p14="http://schemas.microsoft.com/office/powerpoint/2010/main" val="44655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581144" y="0"/>
            <a:ext cx="4562856" cy="5143501"/>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201142" y="228600"/>
            <a:ext cx="4114827" cy="4641111"/>
          </a:xfrm>
          <a:prstGeom prst="rect">
            <a:avLst/>
          </a:prstGeom>
        </p:spPr>
        <p:txBody>
          <a:bodyPr anchor="t">
            <a:noAutofit/>
          </a:bodyPr>
          <a:lstStyle>
            <a:lvl1pPr marL="0" indent="0">
              <a:lnSpc>
                <a:spcPct val="110000"/>
              </a:lnSpc>
              <a:spcBef>
                <a:spcPts val="0"/>
              </a:spcBef>
              <a:buNone/>
              <a:defRPr sz="13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4705250" y="228600"/>
            <a:ext cx="4236732" cy="4641112"/>
          </a:xfrm>
          <a:prstGeom prst="rect">
            <a:avLst/>
          </a:prstGeom>
        </p:spPr>
        <p:txBody>
          <a:bodyPr>
            <a:noAutofit/>
          </a:bodyPr>
          <a:lstStyle>
            <a:lvl1pPr marL="133668" indent="-179388">
              <a:lnSpc>
                <a:spcPct val="120000"/>
              </a:lnSpc>
              <a:spcBef>
                <a:spcPts val="0"/>
              </a:spcBef>
              <a:buSzPct val="70000"/>
              <a:buFont typeface="Wingdings 3" panose="05040102010807070707" pitchFamily="18" charset="2"/>
              <a:buChar char="t"/>
              <a:tabLst/>
              <a:defRPr sz="1400" b="0" i="0" baseline="0">
                <a:solidFill>
                  <a:schemeClr val="tx1"/>
                </a:solidFill>
                <a:latin typeface="+mn-lt"/>
                <a:ea typeface="PS TT Commons Light" charset="0"/>
                <a:cs typeface="PS TT Commons Light" charset="0"/>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extLst>
      <p:ext uri="{BB962C8B-B14F-4D97-AF65-F5344CB8AC3E}">
        <p14:creationId xmlns:p14="http://schemas.microsoft.com/office/powerpoint/2010/main" val="178940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6" name="Rectangle 5">
            <a:extLst>
              <a:ext uri="{FF2B5EF4-FFF2-40B4-BE49-F238E27FC236}">
                <a16:creationId xmlns:a16="http://schemas.microsoft.com/office/drawing/2014/main" id="{80AC30AE-4042-DF40-A45C-5A097F76AB5C}"/>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45194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416561" y="351790"/>
            <a:ext cx="2692401" cy="4439921"/>
          </a:xfrm>
          <a:prstGeom prst="rect">
            <a:avLst/>
          </a:prstGeom>
        </p:spPr>
        <p:txBody>
          <a:bodyPr anchor="ctr">
            <a:noAutofit/>
          </a:bodyPr>
          <a:lstStyle>
            <a:lvl1pPr algn="r">
              <a:lnSpc>
                <a:spcPct val="100000"/>
              </a:lnSpc>
              <a:defRPr sz="27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3456940"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3804920" y="351790"/>
            <a:ext cx="4881880" cy="4439921"/>
          </a:xfrm>
          <a:prstGeom prst="rect">
            <a:avLst/>
          </a:prstGeom>
        </p:spPr>
        <p:txBody>
          <a:bodyPr lIns="0" anchor="ctr">
            <a:noAutofit/>
          </a:bodyPr>
          <a:lstStyle>
            <a:lvl1pPr algn="l">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marL="603250" indent="-156369" algn="l">
              <a:tabLst/>
              <a:defRPr sz="1700" b="0" i="0">
                <a:solidFill>
                  <a:schemeClr val="accent1"/>
                </a:solidFill>
                <a:latin typeface="PS TT Commons" charset="0"/>
                <a:ea typeface="PS TT Commons" charset="0"/>
                <a:cs typeface="PS TT Commons" charset="0"/>
              </a:defRPr>
            </a:lvl3pPr>
            <a:lvl4pPr marL="804069" indent="-142082" algn="l">
              <a:tabLst/>
              <a:defRPr sz="1700" b="0" i="0">
                <a:solidFill>
                  <a:schemeClr val="accent1"/>
                </a:solidFill>
                <a:latin typeface="PS TT Commons" charset="0"/>
                <a:ea typeface="PS TT Commons" charset="0"/>
                <a:cs typeface="PS TT Commons" charset="0"/>
              </a:defRPr>
            </a:lvl4pPr>
            <a:lvl5pPr marL="952500" indent="-130175" algn="l">
              <a:tabLst/>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62F3F88-D25E-3D41-A795-440430B54F92}"/>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87306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628650" y="1219201"/>
            <a:ext cx="2622551" cy="3413523"/>
          </a:xfrm>
          <a:prstGeom prst="rect">
            <a:avLst/>
          </a:prstGeom>
        </p:spPr>
        <p:txBody>
          <a:bodyPr anchor="ctr">
            <a:noAutofit/>
          </a:bodyPr>
          <a:lstStyle>
            <a:lvl1pPr algn="r">
              <a:defRPr sz="2700" baseline="0">
                <a:latin typeface="+mj-lt"/>
              </a:defRPr>
            </a:lvl1pPr>
          </a:lstStyle>
          <a:p>
            <a:pPr lvl="0"/>
            <a:r>
              <a:rPr lang="en-US"/>
              <a:t>Click to add title or click icon to add graphic</a:t>
            </a:r>
          </a:p>
        </p:txBody>
      </p:sp>
      <p:cxnSp>
        <p:nvCxnSpPr>
          <p:cNvPr id="8" name="Straight Connector 7"/>
          <p:cNvCxnSpPr/>
          <p:nvPr/>
        </p:nvCxnSpPr>
        <p:spPr>
          <a:xfrm>
            <a:off x="3538220" y="1219201"/>
            <a:ext cx="0" cy="3413523"/>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3804920" y="1219201"/>
            <a:ext cx="4881880" cy="3413523"/>
          </a:xfrm>
          <a:prstGeom prst="rect">
            <a:avLst/>
          </a:prstGeom>
        </p:spPr>
        <p:txBody>
          <a:bodyPr lIns="0" anchor="ctr">
            <a:noAutofit/>
          </a:bodyPr>
          <a:lstStyle>
            <a:lvl1pPr algn="l">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marL="603250" indent="-156369" algn="l">
              <a:tabLst/>
              <a:defRPr sz="1700" b="0" i="0">
                <a:solidFill>
                  <a:schemeClr val="accent1"/>
                </a:solidFill>
                <a:latin typeface="PS TT Commons" charset="0"/>
                <a:ea typeface="PS TT Commons" charset="0"/>
                <a:cs typeface="PS TT Commons" charset="0"/>
              </a:defRPr>
            </a:lvl3pPr>
            <a:lvl4pPr marL="804069" indent="-142082" algn="l">
              <a:tabLst/>
              <a:defRPr sz="1700" b="0" i="0">
                <a:solidFill>
                  <a:schemeClr val="accent1"/>
                </a:solidFill>
                <a:latin typeface="PS TT Commons" charset="0"/>
                <a:ea typeface="PS TT Commons" charset="0"/>
                <a:cs typeface="PS TT Commons" charset="0"/>
              </a:defRPr>
            </a:lvl4pPr>
            <a:lvl5pPr marL="952500" indent="-130175" algn="l">
              <a:tabLst/>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5870448" y="3575304"/>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10" name="Rectangle 9">
            <a:extLst>
              <a:ext uri="{FF2B5EF4-FFF2-40B4-BE49-F238E27FC236}">
                <a16:creationId xmlns:a16="http://schemas.microsoft.com/office/drawing/2014/main" id="{81185255-18F2-E04A-BB77-58C1D7B2DA1E}"/>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234819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5534720" y="1219201"/>
            <a:ext cx="2980630" cy="3413523"/>
          </a:xfrm>
          <a:prstGeom prst="rect">
            <a:avLst/>
          </a:prstGeom>
        </p:spPr>
        <p:txBody>
          <a:bodyPr anchor="ctr">
            <a:noAutofit/>
          </a:bodyPr>
          <a:lstStyle>
            <a:lvl1pPr algn="l">
              <a:defRPr sz="2700" baseline="0">
                <a:latin typeface="+mj-lt"/>
              </a:defRPr>
            </a:lvl1pPr>
          </a:lstStyle>
          <a:p>
            <a:pPr lvl="0"/>
            <a:r>
              <a:rPr lang="en-US"/>
              <a:t>Click to add title or click icon to add graphic</a:t>
            </a:r>
          </a:p>
        </p:txBody>
      </p:sp>
      <p:cxnSp>
        <p:nvCxnSpPr>
          <p:cNvPr id="8" name="Straight Connector 7"/>
          <p:cNvCxnSpPr/>
          <p:nvPr/>
        </p:nvCxnSpPr>
        <p:spPr>
          <a:xfrm>
            <a:off x="5345755" y="1219201"/>
            <a:ext cx="0" cy="3413523"/>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628650" y="1219201"/>
            <a:ext cx="4528141" cy="3413523"/>
          </a:xfrm>
          <a:prstGeom prst="rect">
            <a:avLst/>
          </a:prstGeom>
        </p:spPr>
        <p:txBody>
          <a:bodyPr lIns="0" anchor="ctr">
            <a:noAutofit/>
          </a:bodyPr>
          <a:lstStyle>
            <a:lvl1pPr marL="0" indent="0" algn="r">
              <a:buNone/>
              <a:defRPr sz="1700" b="0" i="0" baseline="0">
                <a:solidFill>
                  <a:schemeClr val="accent1"/>
                </a:solidFill>
                <a:latin typeface="+mn-lt"/>
                <a:ea typeface="PS TT Commons DemiBold" charset="0"/>
                <a:cs typeface="PS TT Commons DemiBold" charset="0"/>
              </a:defRPr>
            </a:lvl1pPr>
            <a:lvl2pPr marL="222799" indent="0" algn="r">
              <a:buSzPct val="100000"/>
              <a:buNone/>
              <a:defRPr sz="1700" b="0" i="0">
                <a:solidFill>
                  <a:schemeClr val="accent1"/>
                </a:solidFill>
                <a:latin typeface="PS TT Commons" charset="0"/>
                <a:ea typeface="PS TT Commons" charset="0"/>
                <a:cs typeface="PS TT Commons" charset="0"/>
              </a:defRPr>
            </a:lvl2pPr>
            <a:lvl3pPr marL="447122" indent="0" algn="r">
              <a:buNone/>
              <a:defRPr sz="1700" b="0" i="0">
                <a:solidFill>
                  <a:schemeClr val="accent1"/>
                </a:solidFill>
                <a:latin typeface="PS TT Commons" charset="0"/>
                <a:ea typeface="PS TT Commons" charset="0"/>
                <a:cs typeface="PS TT Commons" charset="0"/>
              </a:defRPr>
            </a:lvl3pPr>
            <a:lvl4pPr marL="661972" indent="0" algn="r">
              <a:buNone/>
              <a:defRPr sz="1700" b="0" i="0">
                <a:solidFill>
                  <a:schemeClr val="accent1"/>
                </a:solidFill>
                <a:latin typeface="PS TT Commons" charset="0"/>
                <a:ea typeface="PS TT Commons" charset="0"/>
                <a:cs typeface="PS TT Commons" charset="0"/>
              </a:defRPr>
            </a:lvl4pPr>
            <a:lvl5pPr marL="822701" indent="0" algn="r">
              <a:buNone/>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265146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4023360" y="361950"/>
            <a:ext cx="4754880" cy="4419601"/>
          </a:xfrm>
          <a:prstGeom prst="rect">
            <a:avLst/>
          </a:prstGeom>
        </p:spPr>
        <p:txBody>
          <a:bodyPr anchor="ctr">
            <a:noAutofit/>
          </a:bodyPr>
          <a:lstStyle>
            <a:lvl1pPr algn="l">
              <a:lnSpc>
                <a:spcPct val="100000"/>
              </a:lnSpc>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marL="603250" indent="-156369" algn="l">
              <a:tabLst/>
              <a:defRPr sz="1700" b="0" i="0">
                <a:solidFill>
                  <a:schemeClr val="accent1"/>
                </a:solidFill>
                <a:latin typeface="PS TT Commons" charset="0"/>
                <a:ea typeface="PS TT Commons" charset="0"/>
                <a:cs typeface="PS TT Commons" charset="0"/>
              </a:defRPr>
            </a:lvl3pPr>
            <a:lvl4pPr marL="835819" indent="-173832" algn="l">
              <a:tabLst/>
              <a:defRPr sz="1700" b="0" i="0">
                <a:solidFill>
                  <a:schemeClr val="accent1"/>
                </a:solidFill>
                <a:latin typeface="PS TT Commons" charset="0"/>
                <a:ea typeface="PS TT Commons" charset="0"/>
                <a:cs typeface="PS TT Commons" charset="0"/>
              </a:defRPr>
            </a:lvl4pPr>
            <a:lvl5pPr marL="973138" indent="-150813" algn="l">
              <a:tabLst/>
              <a:defRPr sz="17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3616959" cy="5143500"/>
          </a:xfrm>
          <a:prstGeom prst="rect">
            <a:avLst/>
          </a:prstGeom>
          <a:solidFill>
            <a:schemeClr val="bg1"/>
          </a:solidFill>
        </p:spPr>
        <p:txBody>
          <a:bodyPr anchor="ctr">
            <a:noAutofit/>
          </a:bodyPr>
          <a:lstStyle>
            <a:lvl1pPr algn="ctr">
              <a:defRPr sz="23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5" name="Rectangle 4">
            <a:extLst>
              <a:ext uri="{FF2B5EF4-FFF2-40B4-BE49-F238E27FC236}">
                <a16:creationId xmlns:a16="http://schemas.microsoft.com/office/drawing/2014/main" id="{E4970C94-AB62-154E-9ED6-88180435724F}"/>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52276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2424" y="1684058"/>
            <a:ext cx="5084064" cy="559404"/>
          </a:xfrm>
        </p:spPr>
        <p:txBody>
          <a:bodyPr anchor="b">
            <a:noAutofit/>
          </a:bodyPr>
          <a:lstStyle>
            <a:lvl1pPr algn="l">
              <a:defRPr sz="2500"/>
            </a:lvl1pPr>
          </a:lstStyle>
          <a:p>
            <a:r>
              <a:rPr lang="en-US"/>
              <a:t>Add Slide Title in Title Case</a:t>
            </a:r>
          </a:p>
        </p:txBody>
      </p:sp>
      <p:sp>
        <p:nvSpPr>
          <p:cNvPr id="3" name="Picture Placeholder 2"/>
          <p:cNvSpPr>
            <a:spLocks noGrp="1"/>
          </p:cNvSpPr>
          <p:nvPr>
            <p:ph type="pic" sz="quarter" idx="15" hasCustomPrompt="1"/>
          </p:nvPr>
        </p:nvSpPr>
        <p:spPr>
          <a:xfrm>
            <a:off x="715965" y="1466220"/>
            <a:ext cx="2165329" cy="2165329"/>
          </a:xfrm>
          <a:prstGeom prst="ellipse">
            <a:avLst/>
          </a:prstGeom>
          <a:noFill/>
          <a:ln>
            <a:solidFill>
              <a:schemeClr val="bg1">
                <a:lumMod val="95000"/>
              </a:schemeClr>
            </a:solidFill>
          </a:ln>
        </p:spPr>
        <p:txBody>
          <a:bodyPr anchor="ctr"/>
          <a:lstStyle>
            <a:lvl1pPr algn="ctr">
              <a:defRPr sz="2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3392424" y="2435485"/>
            <a:ext cx="5084064" cy="1907915"/>
          </a:xfrm>
          <a:prstGeom prst="rect">
            <a:avLst/>
          </a:prstGeom>
        </p:spPr>
        <p:txBody>
          <a:bodyPr anchor="t">
            <a:noAutofit/>
          </a:bodyPr>
          <a:lstStyle>
            <a:lvl1pPr algn="l">
              <a:lnSpc>
                <a:spcPct val="100000"/>
              </a:lnSpc>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algn="l">
              <a:defRPr sz="1800" b="0" i="0">
                <a:solidFill>
                  <a:schemeClr val="accent1"/>
                </a:solidFill>
                <a:latin typeface="PS TT Commons" charset="0"/>
                <a:ea typeface="PS TT Commons" charset="0"/>
                <a:cs typeface="PS TT Commons" charset="0"/>
              </a:defRPr>
            </a:lvl3pPr>
            <a:lvl4pPr algn="l">
              <a:defRPr sz="1800" b="0" i="0">
                <a:solidFill>
                  <a:schemeClr val="accent1"/>
                </a:solidFill>
                <a:latin typeface="PS TT Commons" charset="0"/>
                <a:ea typeface="PS TT Commons" charset="0"/>
                <a:cs typeface="PS TT Commons" charset="0"/>
              </a:defRPr>
            </a:lvl4pPr>
            <a:lvl5pPr algn="l">
              <a:defRPr sz="18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7" name="Rectangle 6">
            <a:extLst>
              <a:ext uri="{FF2B5EF4-FFF2-40B4-BE49-F238E27FC236}">
                <a16:creationId xmlns:a16="http://schemas.microsoft.com/office/drawing/2014/main" id="{524963A0-2F0D-CA43-B501-A09765E44E64}"/>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12054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4572000" y="1223646"/>
            <a:ext cx="0" cy="348043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404876" y="1223646"/>
            <a:ext cx="3963924" cy="337823"/>
          </a:xfrm>
          <a:prstGeom prst="rect">
            <a:avLst/>
          </a:prstGeom>
        </p:spPr>
        <p:txBody>
          <a:bodyPr>
            <a:noAutofit/>
          </a:bodyPr>
          <a:lstStyle>
            <a:lvl1pPr algn="r">
              <a:defRPr sz="17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404876" y="1676400"/>
            <a:ext cx="3963925" cy="2946400"/>
          </a:xfrm>
          <a:prstGeom prst="rect">
            <a:avLst/>
          </a:prstGeom>
        </p:spPr>
        <p:txBody>
          <a:bodyPr>
            <a:noAutofit/>
          </a:bodyPr>
          <a:lstStyle>
            <a:lvl1pPr marL="0" marR="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sz="1600" b="0" i="0">
                <a:latin typeface="+mn-lt"/>
                <a:ea typeface="PS TT Commons Light" charset="0"/>
                <a:cs typeface="PS TT Commons Light" charset="0"/>
              </a:defRPr>
            </a:lvl1pPr>
          </a:lstStyle>
          <a:p>
            <a:pPr lvl="0"/>
            <a:r>
              <a:rPr lang="en-US"/>
              <a:t>Point number 1</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2</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3</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4</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4775200" y="1223646"/>
            <a:ext cx="3963924" cy="337823"/>
          </a:xfrm>
          <a:prstGeom prst="rect">
            <a:avLst/>
          </a:prstGeom>
        </p:spPr>
        <p:txBody>
          <a:bodyPr lIns="0">
            <a:noAutofit/>
          </a:bodyPr>
          <a:lstStyle>
            <a:lvl1pPr algn="l">
              <a:defRPr sz="17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4775201" y="1676400"/>
            <a:ext cx="3964762" cy="2946400"/>
          </a:xfrm>
          <a:prstGeom prst="rect">
            <a:avLst/>
          </a:prstGeom>
        </p:spPr>
        <p:txBody>
          <a:bodyPr>
            <a:noAutofit/>
          </a:bodyPr>
          <a:lstStyle>
            <a:lvl1pPr marL="0" marR="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sz="1600" b="0" i="0" baseline="0">
                <a:latin typeface="+mn-lt"/>
                <a:ea typeface="PS TT Commons Light" charset="0"/>
                <a:cs typeface="PS TT Commons Light" charset="0"/>
              </a:defRPr>
            </a:lvl1pPr>
          </a:lstStyle>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1</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2</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3</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4</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5</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endParaRPr lang="en-US"/>
          </a:p>
          <a:p>
            <a:pPr lvl="0"/>
            <a:endParaRPr lang="en-US" dirty="0"/>
          </a:p>
        </p:txBody>
      </p:sp>
      <p:sp>
        <p:nvSpPr>
          <p:cNvPr id="9" name="Rectangle 8">
            <a:extLst>
              <a:ext uri="{FF2B5EF4-FFF2-40B4-BE49-F238E27FC236}">
                <a16:creationId xmlns:a16="http://schemas.microsoft.com/office/drawing/2014/main" id="{9F6D7B9A-E0F4-3B42-B53A-8A55D1356491}"/>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52488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4572000" y="1223646"/>
            <a:ext cx="0" cy="348043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404875" y="1223646"/>
            <a:ext cx="3963924" cy="337823"/>
          </a:xfrm>
          <a:prstGeom prst="rect">
            <a:avLst/>
          </a:prstGeom>
        </p:spPr>
        <p:txBody>
          <a:bodyPr>
            <a:noAutofit/>
          </a:bodyPr>
          <a:lstStyle>
            <a:lvl1pPr algn="r">
              <a:defRPr sz="17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404875" y="1676400"/>
            <a:ext cx="3963926" cy="2946400"/>
          </a:xfrm>
          <a:prstGeom prst="rect">
            <a:avLst/>
          </a:prstGeom>
        </p:spPr>
        <p:txBody>
          <a:bodyPr>
            <a:noAutofit/>
          </a:bodyPr>
          <a:lstStyle>
            <a:lvl1pPr marL="0" marR="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sz="1600" b="0" i="0">
                <a:latin typeface="+mn-lt"/>
                <a:ea typeface="PS TT Commons Light" charset="0"/>
                <a:cs typeface="PS TT Commons Light" charset="0"/>
              </a:defRPr>
            </a:lvl1pPr>
          </a:lstStyle>
          <a:p>
            <a:pPr lvl="0"/>
            <a:r>
              <a:rPr lang="en-US"/>
              <a:t>Point number 1</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2</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3</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4</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4775201" y="1223646"/>
            <a:ext cx="3963924" cy="337823"/>
          </a:xfrm>
          <a:prstGeom prst="rect">
            <a:avLst/>
          </a:prstGeom>
        </p:spPr>
        <p:txBody>
          <a:bodyPr lIns="0">
            <a:noAutofit/>
          </a:bodyPr>
          <a:lstStyle>
            <a:lvl1pPr algn="l">
              <a:defRPr sz="17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4775202" y="1676400"/>
            <a:ext cx="3963924" cy="2946400"/>
          </a:xfrm>
          <a:prstGeom prst="rect">
            <a:avLst/>
          </a:prstGeom>
        </p:spPr>
        <p:txBody>
          <a:bodyPr>
            <a:noAutofit/>
          </a:bodyPr>
          <a:lstStyle>
            <a:lvl1pPr marL="0" marR="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sz="1600" b="0" i="0" baseline="0">
                <a:latin typeface="+mn-lt"/>
                <a:ea typeface="PS TT Commons Light" charset="0"/>
                <a:cs typeface="PS TT Commons Light" charset="0"/>
              </a:defRPr>
            </a:lvl1pPr>
          </a:lstStyle>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1</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2</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3</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4</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5</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endParaRPr lang="en-US"/>
          </a:p>
          <a:p>
            <a:pPr lvl="0"/>
            <a:endParaRPr lang="en-US" dirty="0"/>
          </a:p>
        </p:txBody>
      </p:sp>
      <p:sp>
        <p:nvSpPr>
          <p:cNvPr id="9" name="Rectangle 8">
            <a:extLst>
              <a:ext uri="{FF2B5EF4-FFF2-40B4-BE49-F238E27FC236}">
                <a16:creationId xmlns:a16="http://schemas.microsoft.com/office/drawing/2014/main" id="{AF545329-2804-9544-8A45-437649388D63}"/>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70353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94485" y="875744"/>
            <a:ext cx="5955030" cy="3392012"/>
          </a:xfrm>
        </p:spPr>
        <p:txBody>
          <a:bodyPr/>
          <a:lstStyle>
            <a:lvl1pPr>
              <a:lnSpc>
                <a:spcPct val="100000"/>
              </a:lnSpc>
              <a:defRPr sz="33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2813202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791848"/>
            <a:ext cx="7528560" cy="1951353"/>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807720" y="2903857"/>
            <a:ext cx="7528560" cy="408304"/>
          </a:xfrm>
          <a:prstGeom prst="rect">
            <a:avLst/>
          </a:prstGeom>
        </p:spPr>
        <p:txBody>
          <a:bodyPr>
            <a:noAutofit/>
          </a:bodyPr>
          <a:lstStyle>
            <a:lvl1pPr marL="0" indent="0">
              <a:buNone/>
              <a:defRPr sz="17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668543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781688"/>
            <a:ext cx="7528560" cy="2550793"/>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807720" y="3462657"/>
            <a:ext cx="7528560" cy="408304"/>
          </a:xfrm>
          <a:prstGeom prst="rect">
            <a:avLst/>
          </a:prstGeom>
        </p:spPr>
        <p:txBody>
          <a:bodyPr>
            <a:noAutofit/>
          </a:bodyPr>
          <a:lstStyle>
            <a:lvl1pPr marL="0" indent="0">
              <a:buNone/>
              <a:defRPr sz="17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6328459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1442720"/>
            <a:ext cx="7528560" cy="589280"/>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807720" y="2172337"/>
            <a:ext cx="7528560" cy="1972943"/>
          </a:xfrm>
          <a:prstGeom prst="rect">
            <a:avLst/>
          </a:prstGeom>
        </p:spPr>
        <p:txBody>
          <a:bodyPr>
            <a:noAutofit/>
          </a:bodyPr>
          <a:lstStyle>
            <a:lvl1pPr marL="0" indent="0">
              <a:buNone/>
              <a:defRPr sz="17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808038" y="4710168"/>
            <a:ext cx="7528243" cy="319088"/>
          </a:xfrm>
          <a:prstGeom prst="rect">
            <a:avLst/>
          </a:prstGeom>
        </p:spPr>
        <p:txBody>
          <a:bodyPr anchor="ctr">
            <a:noAutofit/>
          </a:bodyPr>
          <a:lstStyle>
            <a:lvl1pPr>
              <a:defRPr sz="1200" b="0" i="0" baseline="0">
                <a:latin typeface="PS TT Commons Light" charset="0"/>
                <a:ea typeface="PS TT Commons Light" charset="0"/>
                <a:cs typeface="PS TT Commons Light" charset="0"/>
              </a:defRPr>
            </a:lvl1pPr>
          </a:lstStyle>
          <a:p>
            <a:pPr lvl="0"/>
            <a:r>
              <a:rPr lang="en-US"/>
              <a:t>Citation: Author/Source, Title, Link/Short Url</a:t>
            </a:r>
          </a:p>
        </p:txBody>
      </p:sp>
    </p:spTree>
    <p:extLst>
      <p:ext uri="{BB962C8B-B14F-4D97-AF65-F5344CB8AC3E}">
        <p14:creationId xmlns:p14="http://schemas.microsoft.com/office/powerpoint/2010/main" val="20384603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19288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Rectangle 10"/>
          <p:cNvSpPr/>
          <p:nvPr userDrawn="1"/>
        </p:nvSpPr>
        <p:spPr>
          <a:xfrm>
            <a:off x="1157288" y="1906796"/>
            <a:ext cx="1714500" cy="1437794"/>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3274588" y="1906796"/>
            <a:ext cx="4582873" cy="518149"/>
          </a:xfrm>
        </p:spPr>
        <p:txBody>
          <a:bodyPr anchor="b">
            <a:noAutofit/>
          </a:bodyPr>
          <a:lstStyle>
            <a:lvl1pPr algn="l">
              <a:defRPr sz="23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3274587" y="2503504"/>
            <a:ext cx="3683726" cy="476778"/>
          </a:xfrm>
          <a:prstGeom prst="rect">
            <a:avLst/>
          </a:prstGeom>
        </p:spPr>
        <p:txBody>
          <a:bodyPr lIns="0" tIns="45720" rIns="91440" bIns="91440" anchor="b" anchorCtr="0">
            <a:noAutofit/>
          </a:bodyPr>
          <a:lstStyle>
            <a:lvl1pPr>
              <a:defRPr sz="1800" b="0" i="0" spc="0" baseline="0">
                <a:solidFill>
                  <a:schemeClr val="accent1"/>
                </a:solidFill>
                <a:latin typeface="+mn-lt"/>
                <a:ea typeface="PS TT Commons Light" charset="0"/>
                <a:cs typeface="PS TT Commons Light"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3274588" y="2988417"/>
            <a:ext cx="3683725" cy="356173"/>
          </a:xfrm>
          <a:prstGeom prst="rect">
            <a:avLst/>
          </a:prstGeom>
        </p:spPr>
        <p:txBody>
          <a:bodyPr lIns="0" tIns="45720" bIns="91440" anchor="ctr">
            <a:noAutofit/>
          </a:bodyPr>
          <a:lstStyle>
            <a:lvl1pPr>
              <a:defRPr sz="16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560088" y="2262969"/>
            <a:ext cx="942249" cy="72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1485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9144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1624918" y="428149"/>
            <a:ext cx="6890432" cy="407874"/>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1624918" y="1072593"/>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1624918" y="2055589"/>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5" name="Text Placeholder 3"/>
          <p:cNvSpPr>
            <a:spLocks noGrp="1"/>
          </p:cNvSpPr>
          <p:nvPr>
            <p:ph type="body" sz="quarter" idx="19" hasCustomPrompt="1"/>
          </p:nvPr>
        </p:nvSpPr>
        <p:spPr>
          <a:xfrm>
            <a:off x="1624918" y="3040144"/>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6" name="Text Placeholder 3"/>
          <p:cNvSpPr>
            <a:spLocks noGrp="1"/>
          </p:cNvSpPr>
          <p:nvPr>
            <p:ph type="body" sz="quarter" idx="21" hasCustomPrompt="1"/>
          </p:nvPr>
        </p:nvSpPr>
        <p:spPr>
          <a:xfrm>
            <a:off x="1624918" y="4024698"/>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525728" y="1072593"/>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ectangle 11"/>
          <p:cNvSpPr/>
          <p:nvPr userDrawn="1"/>
        </p:nvSpPr>
        <p:spPr>
          <a:xfrm>
            <a:off x="525728" y="2055589"/>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Rectangle 12"/>
          <p:cNvSpPr/>
          <p:nvPr userDrawn="1"/>
        </p:nvSpPr>
        <p:spPr>
          <a:xfrm>
            <a:off x="525728" y="3038585"/>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Rectangle 13"/>
          <p:cNvSpPr/>
          <p:nvPr userDrawn="1"/>
        </p:nvSpPr>
        <p:spPr>
          <a:xfrm>
            <a:off x="525728" y="4021581"/>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icture Placeholder 7"/>
          <p:cNvSpPr>
            <a:spLocks noGrp="1"/>
          </p:cNvSpPr>
          <p:nvPr>
            <p:ph type="pic" sz="quarter" idx="22" hasCustomPrompt="1"/>
          </p:nvPr>
        </p:nvSpPr>
        <p:spPr>
          <a:xfrm>
            <a:off x="580476" y="1135509"/>
            <a:ext cx="854911" cy="688196"/>
          </a:xfrm>
        </p:spPr>
        <p:txBody>
          <a:bodyPr anchor="ctr"/>
          <a:lstStyle>
            <a:lvl1pPr algn="ctr">
              <a:defRPr sz="1000"/>
            </a:lvl1pPr>
          </a:lstStyle>
          <a:p>
            <a:r>
              <a:rPr lang="en-US"/>
              <a:t>Insert Icon Here</a:t>
            </a:r>
          </a:p>
        </p:txBody>
      </p:sp>
      <p:sp>
        <p:nvSpPr>
          <p:cNvPr id="15" name="Picture Placeholder 7"/>
          <p:cNvSpPr>
            <a:spLocks noGrp="1"/>
          </p:cNvSpPr>
          <p:nvPr>
            <p:ph type="pic" sz="quarter" idx="23" hasCustomPrompt="1"/>
          </p:nvPr>
        </p:nvSpPr>
        <p:spPr>
          <a:xfrm>
            <a:off x="580476" y="2118505"/>
            <a:ext cx="854911" cy="688196"/>
          </a:xfrm>
        </p:spPr>
        <p:txBody>
          <a:bodyPr anchor="ctr"/>
          <a:lstStyle>
            <a:lvl1pPr algn="ctr">
              <a:defRPr sz="1000"/>
            </a:lvl1pPr>
          </a:lstStyle>
          <a:p>
            <a:r>
              <a:rPr lang="en-US"/>
              <a:t>Insert Icon Here</a:t>
            </a:r>
          </a:p>
        </p:txBody>
      </p:sp>
      <p:sp>
        <p:nvSpPr>
          <p:cNvPr id="16" name="Picture Placeholder 7"/>
          <p:cNvSpPr>
            <a:spLocks noGrp="1"/>
          </p:cNvSpPr>
          <p:nvPr>
            <p:ph type="pic" sz="quarter" idx="24" hasCustomPrompt="1"/>
          </p:nvPr>
        </p:nvSpPr>
        <p:spPr>
          <a:xfrm>
            <a:off x="580476" y="3101501"/>
            <a:ext cx="854911" cy="688196"/>
          </a:xfrm>
        </p:spPr>
        <p:txBody>
          <a:bodyPr anchor="ctr"/>
          <a:lstStyle>
            <a:lvl1pPr algn="ctr">
              <a:defRPr sz="1000"/>
            </a:lvl1pPr>
          </a:lstStyle>
          <a:p>
            <a:r>
              <a:rPr lang="en-US"/>
              <a:t>Insert Icon Here</a:t>
            </a:r>
          </a:p>
        </p:txBody>
      </p:sp>
      <p:sp>
        <p:nvSpPr>
          <p:cNvPr id="17" name="Picture Placeholder 7"/>
          <p:cNvSpPr>
            <a:spLocks noGrp="1"/>
          </p:cNvSpPr>
          <p:nvPr>
            <p:ph type="pic" sz="quarter" idx="25" hasCustomPrompt="1"/>
          </p:nvPr>
        </p:nvSpPr>
        <p:spPr>
          <a:xfrm>
            <a:off x="580476" y="4084497"/>
            <a:ext cx="854911" cy="688196"/>
          </a:xfrm>
        </p:spPr>
        <p:txBody>
          <a:bodyPr anchor="ctr"/>
          <a:lstStyle>
            <a:lvl1pPr algn="ctr">
              <a:defRPr sz="1000"/>
            </a:lvl1pPr>
          </a:lstStyle>
          <a:p>
            <a:r>
              <a:rPr lang="en-US"/>
              <a:t>Insert Icon Here</a:t>
            </a:r>
          </a:p>
        </p:txBody>
      </p:sp>
    </p:spTree>
    <p:extLst>
      <p:ext uri="{BB962C8B-B14F-4D97-AF65-F5344CB8AC3E}">
        <p14:creationId xmlns:p14="http://schemas.microsoft.com/office/powerpoint/2010/main" val="6264672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9144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1624918" y="428149"/>
            <a:ext cx="6890432" cy="407874"/>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1624918" y="1455365"/>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1624918" y="2438361"/>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5" name="Text Placeholder 3"/>
          <p:cNvSpPr>
            <a:spLocks noGrp="1"/>
          </p:cNvSpPr>
          <p:nvPr>
            <p:ph type="body" sz="quarter" idx="19" hasCustomPrompt="1"/>
          </p:nvPr>
        </p:nvSpPr>
        <p:spPr>
          <a:xfrm>
            <a:off x="1624918" y="3422916"/>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525728" y="1455365"/>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ectangle 11"/>
          <p:cNvSpPr/>
          <p:nvPr userDrawn="1"/>
        </p:nvSpPr>
        <p:spPr>
          <a:xfrm>
            <a:off x="525728" y="2438361"/>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Rectangle 12"/>
          <p:cNvSpPr/>
          <p:nvPr userDrawn="1"/>
        </p:nvSpPr>
        <p:spPr>
          <a:xfrm>
            <a:off x="525728" y="3421357"/>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icture Placeholder 7"/>
          <p:cNvSpPr>
            <a:spLocks noGrp="1"/>
          </p:cNvSpPr>
          <p:nvPr>
            <p:ph type="pic" sz="quarter" idx="22" hasCustomPrompt="1"/>
          </p:nvPr>
        </p:nvSpPr>
        <p:spPr>
          <a:xfrm>
            <a:off x="580476" y="1518281"/>
            <a:ext cx="854911" cy="688196"/>
          </a:xfrm>
        </p:spPr>
        <p:txBody>
          <a:bodyPr anchor="ctr"/>
          <a:lstStyle>
            <a:lvl1pPr algn="ctr">
              <a:defRPr sz="1000"/>
            </a:lvl1pPr>
          </a:lstStyle>
          <a:p>
            <a:r>
              <a:rPr lang="en-US"/>
              <a:t>Insert Icon Here</a:t>
            </a:r>
          </a:p>
        </p:txBody>
      </p:sp>
      <p:sp>
        <p:nvSpPr>
          <p:cNvPr id="15" name="Picture Placeholder 7"/>
          <p:cNvSpPr>
            <a:spLocks noGrp="1"/>
          </p:cNvSpPr>
          <p:nvPr>
            <p:ph type="pic" sz="quarter" idx="23" hasCustomPrompt="1"/>
          </p:nvPr>
        </p:nvSpPr>
        <p:spPr>
          <a:xfrm>
            <a:off x="580476" y="2501277"/>
            <a:ext cx="854911" cy="688196"/>
          </a:xfrm>
        </p:spPr>
        <p:txBody>
          <a:bodyPr anchor="ctr"/>
          <a:lstStyle>
            <a:lvl1pPr algn="ctr">
              <a:defRPr sz="1000"/>
            </a:lvl1pPr>
          </a:lstStyle>
          <a:p>
            <a:r>
              <a:rPr lang="en-US"/>
              <a:t>Insert Icon Here</a:t>
            </a:r>
          </a:p>
        </p:txBody>
      </p:sp>
      <p:sp>
        <p:nvSpPr>
          <p:cNvPr id="16" name="Picture Placeholder 7"/>
          <p:cNvSpPr>
            <a:spLocks noGrp="1"/>
          </p:cNvSpPr>
          <p:nvPr>
            <p:ph type="pic" sz="quarter" idx="24" hasCustomPrompt="1"/>
          </p:nvPr>
        </p:nvSpPr>
        <p:spPr>
          <a:xfrm>
            <a:off x="580476" y="3484273"/>
            <a:ext cx="854911" cy="688196"/>
          </a:xfrm>
        </p:spPr>
        <p:txBody>
          <a:bodyPr anchor="ctr"/>
          <a:lstStyle>
            <a:lvl1pPr algn="ctr">
              <a:defRPr sz="1000"/>
            </a:lvl1pPr>
          </a:lstStyle>
          <a:p>
            <a:r>
              <a:rPr lang="en-US"/>
              <a:t>Insert Icon Here</a:t>
            </a:r>
          </a:p>
        </p:txBody>
      </p:sp>
    </p:spTree>
    <p:extLst>
      <p:ext uri="{BB962C8B-B14F-4D97-AF65-F5344CB8AC3E}">
        <p14:creationId xmlns:p14="http://schemas.microsoft.com/office/powerpoint/2010/main" val="7453255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9144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1624918" y="428149"/>
            <a:ext cx="6890432" cy="407874"/>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1624918" y="1955096"/>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1624918" y="2938092"/>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525728" y="1955096"/>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ectangle 11"/>
          <p:cNvSpPr/>
          <p:nvPr userDrawn="1"/>
        </p:nvSpPr>
        <p:spPr>
          <a:xfrm>
            <a:off x="525728" y="2938092"/>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icture Placeholder 7"/>
          <p:cNvSpPr>
            <a:spLocks noGrp="1"/>
          </p:cNvSpPr>
          <p:nvPr>
            <p:ph type="pic" sz="quarter" idx="22" hasCustomPrompt="1"/>
          </p:nvPr>
        </p:nvSpPr>
        <p:spPr>
          <a:xfrm>
            <a:off x="580476" y="2018012"/>
            <a:ext cx="854911" cy="688196"/>
          </a:xfrm>
        </p:spPr>
        <p:txBody>
          <a:bodyPr anchor="ctr"/>
          <a:lstStyle>
            <a:lvl1pPr algn="ctr">
              <a:defRPr sz="1000"/>
            </a:lvl1pPr>
          </a:lstStyle>
          <a:p>
            <a:r>
              <a:rPr lang="en-US"/>
              <a:t>Insert Icon Here</a:t>
            </a:r>
          </a:p>
        </p:txBody>
      </p:sp>
      <p:sp>
        <p:nvSpPr>
          <p:cNvPr id="15" name="Picture Placeholder 7"/>
          <p:cNvSpPr>
            <a:spLocks noGrp="1"/>
          </p:cNvSpPr>
          <p:nvPr>
            <p:ph type="pic" sz="quarter" idx="23" hasCustomPrompt="1"/>
          </p:nvPr>
        </p:nvSpPr>
        <p:spPr>
          <a:xfrm>
            <a:off x="580476" y="3001008"/>
            <a:ext cx="854911" cy="688196"/>
          </a:xfrm>
        </p:spPr>
        <p:txBody>
          <a:bodyPr anchor="ctr"/>
          <a:lstStyle>
            <a:lvl1pPr algn="ctr">
              <a:defRPr sz="1000"/>
            </a:lvl1pPr>
          </a:lstStyle>
          <a:p>
            <a:r>
              <a:rPr lang="en-US"/>
              <a:t>Insert Icon Here</a:t>
            </a:r>
          </a:p>
        </p:txBody>
      </p:sp>
    </p:spTree>
    <p:extLst>
      <p:ext uri="{BB962C8B-B14F-4D97-AF65-F5344CB8AC3E}">
        <p14:creationId xmlns:p14="http://schemas.microsoft.com/office/powerpoint/2010/main" val="15759844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9144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1624918" y="428149"/>
            <a:ext cx="6890432" cy="407874"/>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1624918" y="1955096"/>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1624918" y="2938092"/>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525728" y="1955096"/>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ectangle 11"/>
          <p:cNvSpPr/>
          <p:nvPr userDrawn="1"/>
        </p:nvSpPr>
        <p:spPr>
          <a:xfrm>
            <a:off x="525728" y="2938092"/>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icture Placeholder 7"/>
          <p:cNvSpPr>
            <a:spLocks noGrp="1"/>
          </p:cNvSpPr>
          <p:nvPr>
            <p:ph type="pic" sz="quarter" idx="22" hasCustomPrompt="1"/>
          </p:nvPr>
        </p:nvSpPr>
        <p:spPr>
          <a:xfrm>
            <a:off x="580476" y="2018012"/>
            <a:ext cx="854911" cy="688196"/>
          </a:xfrm>
        </p:spPr>
        <p:txBody>
          <a:bodyPr anchor="ctr"/>
          <a:lstStyle>
            <a:lvl1pPr algn="ctr">
              <a:defRPr sz="1000"/>
            </a:lvl1pPr>
          </a:lstStyle>
          <a:p>
            <a:r>
              <a:rPr lang="en-US"/>
              <a:t>Insert Icon Here</a:t>
            </a:r>
          </a:p>
        </p:txBody>
      </p:sp>
      <p:sp>
        <p:nvSpPr>
          <p:cNvPr id="15" name="Picture Placeholder 7"/>
          <p:cNvSpPr>
            <a:spLocks noGrp="1"/>
          </p:cNvSpPr>
          <p:nvPr>
            <p:ph type="pic" sz="quarter" idx="23" hasCustomPrompt="1"/>
          </p:nvPr>
        </p:nvSpPr>
        <p:spPr>
          <a:xfrm>
            <a:off x="580476" y="3001008"/>
            <a:ext cx="854911" cy="688196"/>
          </a:xfrm>
        </p:spPr>
        <p:txBody>
          <a:bodyPr anchor="ctr"/>
          <a:lstStyle>
            <a:lvl1pPr algn="ctr">
              <a:defRPr sz="1000"/>
            </a:lvl1pPr>
          </a:lstStyle>
          <a:p>
            <a:r>
              <a:rPr lang="en-US"/>
              <a:t>Insert Icon Here</a:t>
            </a:r>
          </a:p>
        </p:txBody>
      </p:sp>
    </p:spTree>
    <p:extLst>
      <p:ext uri="{BB962C8B-B14F-4D97-AF65-F5344CB8AC3E}">
        <p14:creationId xmlns:p14="http://schemas.microsoft.com/office/powerpoint/2010/main" val="158092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1873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533400" y="1372705"/>
            <a:ext cx="7368382" cy="426146"/>
          </a:xfrm>
        </p:spPr>
        <p:txBody>
          <a:bodyPr anchor="ctr"/>
          <a:lstStyle>
            <a:lvl1pPr marL="0" indent="0">
              <a:buNone/>
              <a:defRPr sz="225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533774" y="177800"/>
            <a:ext cx="7527395" cy="609600"/>
          </a:xfrm>
          <a:prstGeom prst="rect">
            <a:avLst/>
          </a:prstGeom>
        </p:spPr>
        <p:txBody>
          <a:bodyPr lIns="91440" anchor="b">
            <a:noAutofit/>
          </a:bodyPr>
          <a:lstStyle>
            <a:lvl1pPr marL="0" indent="0">
              <a:lnSpc>
                <a:spcPct val="90000"/>
              </a:lnSpc>
              <a:spcBef>
                <a:spcPts val="750"/>
              </a:spcBef>
              <a:buNone/>
              <a:defRPr sz="3000" spc="0" baseline="0">
                <a:latin typeface="+mj-lt"/>
              </a:defRPr>
            </a:lvl1pPr>
          </a:lstStyle>
          <a:p>
            <a:pPr lvl="0"/>
            <a:r>
              <a:rPr lang="en-US"/>
              <a:t>Click to Add Slide Title in Title Case</a:t>
            </a:r>
          </a:p>
        </p:txBody>
      </p:sp>
      <p:cxnSp>
        <p:nvCxnSpPr>
          <p:cNvPr id="5" name="Straight Connector 4"/>
          <p:cNvCxnSpPr/>
          <p:nvPr/>
        </p:nvCxnSpPr>
        <p:spPr>
          <a:xfrm>
            <a:off x="457200" y="920971"/>
            <a:ext cx="82296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1282148" y="546652"/>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3692687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3" y="330371"/>
            <a:ext cx="4157637" cy="546336"/>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13983" y="1092672"/>
            <a:ext cx="4184483" cy="276999"/>
          </a:xfrm>
          <a:prstGeom prst="rect">
            <a:avLst/>
          </a:prstGeom>
        </p:spPr>
        <p:txBody>
          <a:bodyPr wrap="square" lIns="0" tIns="0" rIns="0" bIns="0" anchor="t">
            <a:spAutoFit/>
          </a:bodyPr>
          <a:lstStyle>
            <a:lvl1pPr marL="0" indent="0">
              <a:lnSpc>
                <a:spcPct val="100000"/>
              </a:lnSpc>
              <a:buNone/>
              <a:defRPr lang="en-US" sz="1800" kern="1200" spc="0" baseline="0" dirty="0">
                <a:solidFill>
                  <a:schemeClr val="tx1"/>
                </a:solidFill>
                <a:latin typeface="+mj-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701710"/>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313983" y="2461776"/>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313983" y="3221842"/>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313983" y="3981907"/>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4762259" y="1173098"/>
            <a:ext cx="3977884" cy="3559607"/>
          </a:xfrm>
          <a:prstGeom prst="rect">
            <a:avLst/>
          </a:prstGeom>
          <a:blipFill dpi="0" rotWithShape="1">
            <a:blip r:embed="rId2"/>
            <a:srcRect/>
            <a:stretch>
              <a:fillRect/>
            </a:stretch>
          </a:blipFill>
          <a:ln w="19050">
            <a:noFill/>
          </a:ln>
        </p:spPr>
        <p:txBody>
          <a:bodyPr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182037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47" Type="http://schemas.openxmlformats.org/officeDocument/2006/relationships/slideLayout" Target="../slideLayouts/slideLayout56.xml"/><Relationship Id="rId50" Type="http://schemas.openxmlformats.org/officeDocument/2006/relationships/slideLayout" Target="../slideLayouts/slideLayout59.xml"/><Relationship Id="rId55" Type="http://schemas.openxmlformats.org/officeDocument/2006/relationships/slideLayout" Target="../slideLayouts/slideLayout64.xml"/><Relationship Id="rId63" Type="http://schemas.microsoft.com/office/2007/relationships/hdphoto" Target="../media/hdphoto1.wdp"/><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41" Type="http://schemas.openxmlformats.org/officeDocument/2006/relationships/slideLayout" Target="../slideLayouts/slideLayout50.xml"/><Relationship Id="rId54" Type="http://schemas.openxmlformats.org/officeDocument/2006/relationships/slideLayout" Target="../slideLayouts/slideLayout63.xml"/><Relationship Id="rId62"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45" Type="http://schemas.openxmlformats.org/officeDocument/2006/relationships/slideLayout" Target="../slideLayouts/slideLayout54.xml"/><Relationship Id="rId53" Type="http://schemas.openxmlformats.org/officeDocument/2006/relationships/slideLayout" Target="../slideLayouts/slideLayout62.xml"/><Relationship Id="rId58" Type="http://schemas.openxmlformats.org/officeDocument/2006/relationships/slideLayout" Target="../slideLayouts/slideLayout67.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49" Type="http://schemas.openxmlformats.org/officeDocument/2006/relationships/slideLayout" Target="../slideLayouts/slideLayout58.xml"/><Relationship Id="rId57" Type="http://schemas.openxmlformats.org/officeDocument/2006/relationships/slideLayout" Target="../slideLayouts/slideLayout66.xml"/><Relationship Id="rId61" Type="http://schemas.openxmlformats.org/officeDocument/2006/relationships/theme" Target="../theme/theme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4" Type="http://schemas.openxmlformats.org/officeDocument/2006/relationships/slideLayout" Target="../slideLayouts/slideLayout53.xml"/><Relationship Id="rId52" Type="http://schemas.openxmlformats.org/officeDocument/2006/relationships/slideLayout" Target="../slideLayouts/slideLayout61.xml"/><Relationship Id="rId60" Type="http://schemas.openxmlformats.org/officeDocument/2006/relationships/slideLayout" Target="../slideLayouts/slideLayout6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slideLayout" Target="../slideLayouts/slideLayout52.xml"/><Relationship Id="rId48" Type="http://schemas.openxmlformats.org/officeDocument/2006/relationships/slideLayout" Target="../slideLayouts/slideLayout57.xml"/><Relationship Id="rId56" Type="http://schemas.openxmlformats.org/officeDocument/2006/relationships/slideLayout" Target="../slideLayouts/slideLayout65.xml"/><Relationship Id="rId8" Type="http://schemas.openxmlformats.org/officeDocument/2006/relationships/slideLayout" Target="../slideLayouts/slideLayout17.xml"/><Relationship Id="rId51" Type="http://schemas.openxmlformats.org/officeDocument/2006/relationships/slideLayout" Target="../slideLayouts/slideLayout60.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 Id="rId46" Type="http://schemas.openxmlformats.org/officeDocument/2006/relationships/slideLayout" Target="../slideLayouts/slideLayout55.xml"/><Relationship Id="rId5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10/12/2022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2"/>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61" r:id="rId9"/>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628650" y="428149"/>
            <a:ext cx="7886700" cy="407874"/>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628650" y="1369219"/>
            <a:ext cx="7886700" cy="32639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62" cstate="print">
            <a:alphaModFix amt="60000"/>
            <a:extLst>
              <a:ext uri="{BEBA8EAE-BF5A-486C-A8C5-ECC9F3942E4B}">
                <a14:imgProps xmlns:a14="http://schemas.microsoft.com/office/drawing/2010/main">
                  <a14:imgLayer r:embed="rId6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614117" y="4612098"/>
            <a:ext cx="337368" cy="337368"/>
          </a:xfrm>
          <a:prstGeom prst="rect">
            <a:avLst/>
          </a:prstGeom>
        </p:spPr>
      </p:pic>
      <p:sp>
        <p:nvSpPr>
          <p:cNvPr id="7" name="Text Placeholder 16"/>
          <p:cNvSpPr txBox="1">
            <a:spLocks/>
          </p:cNvSpPr>
          <p:nvPr userDrawn="1"/>
        </p:nvSpPr>
        <p:spPr>
          <a:xfrm>
            <a:off x="6036734" y="-640080"/>
            <a:ext cx="3107267" cy="539722"/>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ct val="150000"/>
              </a:lnSpc>
              <a:spcBef>
                <a:spcPts val="0"/>
              </a:spcBef>
              <a:buNone/>
            </a:pPr>
            <a:r>
              <a:rPr lang="en-US" sz="1200" dirty="0">
                <a:solidFill>
                  <a:schemeClr val="tx1"/>
                </a:solidFill>
                <a:latin typeface="PS TT Commons Book" charset="0"/>
                <a:ea typeface="PS TT Commons Book" charset="0"/>
                <a:cs typeface="PS TT Commons Book" charset="0"/>
              </a:rPr>
              <a:t> Deck version</a:t>
            </a:r>
            <a:r>
              <a:rPr lang="en-US" sz="1200" baseline="0" dirty="0">
                <a:solidFill>
                  <a:schemeClr val="tx1"/>
                </a:solidFill>
                <a:latin typeface="PS TT Commons Book" charset="0"/>
                <a:ea typeface="PS TT Commons Book" charset="0"/>
                <a:cs typeface="PS TT Commons Book" charset="0"/>
              </a:rPr>
              <a:t> </a:t>
            </a:r>
            <a:r>
              <a:rPr lang="en-US" sz="1200" b="1" dirty="0">
                <a:solidFill>
                  <a:schemeClr val="tx1"/>
                </a:solidFill>
                <a:latin typeface="+mn-lt"/>
                <a:ea typeface="PS TT Commons Book" charset="0"/>
                <a:cs typeface="PS TT Commons Book" charset="0"/>
              </a:rPr>
              <a:t>2021.09.a</a:t>
            </a:r>
          </a:p>
          <a:p>
            <a:pPr marL="0" marR="0" lvl="0" indent="0" algn="r" defTabSz="293002" rtl="0" eaLnBrk="1" fontAlgn="auto" latinLnBrk="0" hangingPunct="1">
              <a:lnSpc>
                <a:spcPct val="150000"/>
              </a:lnSpc>
              <a:spcBef>
                <a:spcPts val="0"/>
              </a:spcBef>
              <a:spcAft>
                <a:spcPts val="0"/>
              </a:spcAft>
              <a:buClrTx/>
              <a:buSzPct val="100000"/>
              <a:buFont typeface="Myriad Pro" panose="020B0503030403020204" pitchFamily="34" charset="0"/>
              <a:buNone/>
              <a:tabLst/>
              <a:defRPr/>
            </a:pPr>
            <a:r>
              <a:rPr lang="en-US" sz="1200" dirty="0">
                <a:solidFill>
                  <a:schemeClr val="bg2"/>
                </a:solidFill>
                <a:latin typeface="PS TT Commons Book" charset="0"/>
                <a:ea typeface="PS TT Commons Book" charset="0"/>
                <a:cs typeface="PS TT Commons Book" charset="0"/>
              </a:rPr>
              <a:t> Deck version</a:t>
            </a:r>
            <a:r>
              <a:rPr lang="en-US" sz="1200" baseline="0" dirty="0">
                <a:solidFill>
                  <a:schemeClr val="bg2"/>
                </a:solidFill>
                <a:latin typeface="PS TT Commons Book" charset="0"/>
                <a:ea typeface="PS TT Commons Book" charset="0"/>
                <a:cs typeface="PS TT Commons Book" charset="0"/>
              </a:rPr>
              <a:t> </a:t>
            </a:r>
            <a:r>
              <a:rPr lang="en-US" sz="1200" b="1" dirty="0">
                <a:solidFill>
                  <a:schemeClr val="bg2"/>
                </a:solidFill>
                <a:latin typeface="+mn-lt"/>
                <a:ea typeface="PS TT Commons Book" charset="0"/>
                <a:cs typeface="PS TT Commons Book" charset="0"/>
              </a:rPr>
              <a:t>2021.09.a</a:t>
            </a:r>
          </a:p>
        </p:txBody>
      </p:sp>
    </p:spTree>
    <p:extLst>
      <p:ext uri="{BB962C8B-B14F-4D97-AF65-F5344CB8AC3E}">
        <p14:creationId xmlns:p14="http://schemas.microsoft.com/office/powerpoint/2010/main" val="371253551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6" r:id="rId54"/>
    <p:sldLayoutId id="2147483717" r:id="rId55"/>
    <p:sldLayoutId id="2147483718" r:id="rId56"/>
    <p:sldLayoutId id="2147483719" r:id="rId57"/>
    <p:sldLayoutId id="2147483720" r:id="rId58"/>
    <p:sldLayoutId id="2147483721" r:id="rId59"/>
    <p:sldLayoutId id="2147483722" r:id="rId6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ctr" defTabSz="685783" rtl="0" eaLnBrk="1" latinLnBrk="0" hangingPunct="1">
        <a:lnSpc>
          <a:spcPct val="90000"/>
        </a:lnSpc>
        <a:spcBef>
          <a:spcPct val="0"/>
        </a:spcBef>
        <a:buNone/>
        <a:defRPr sz="2800" kern="1200" baseline="0">
          <a:solidFill>
            <a:schemeClr val="tx1"/>
          </a:solidFill>
          <a:latin typeface="+mj-lt"/>
          <a:ea typeface="+mj-ea"/>
          <a:cs typeface="+mj-cs"/>
        </a:defRPr>
      </a:lvl1pPr>
    </p:titleStyle>
    <p:bodyStyle>
      <a:lvl1pPr marL="42862" marR="0" indent="-42862" algn="l" defTabSz="439491" rtl="0" eaLnBrk="1" fontAlgn="auto" latinLnBrk="0" hangingPunct="1">
        <a:lnSpc>
          <a:spcPct val="100000"/>
        </a:lnSpc>
        <a:spcBef>
          <a:spcPts val="1350"/>
        </a:spcBef>
        <a:spcAft>
          <a:spcPts val="0"/>
        </a:spcAft>
        <a:buClrTx/>
        <a:buSzPct val="75000"/>
        <a:buFont typeface="Myriad Pro" panose="020B0503030403020204" pitchFamily="34" charset="0"/>
        <a:buChar char=" "/>
        <a:tabLst/>
        <a:defRPr sz="1500" kern="1200">
          <a:solidFill>
            <a:schemeClr val="tx1"/>
          </a:solidFill>
          <a:latin typeface="+mn-lt"/>
          <a:ea typeface="+mn-ea"/>
          <a:cs typeface="+mn-cs"/>
        </a:defRPr>
      </a:lvl1pPr>
      <a:lvl2pPr marL="439491" marR="0" indent="-216692" algn="l" defTabSz="439491" rtl="0" eaLnBrk="1" fontAlgn="auto" latinLnBrk="0" hangingPunct="1">
        <a:lnSpc>
          <a:spcPct val="100000"/>
        </a:lnSpc>
        <a:spcBef>
          <a:spcPts val="450"/>
        </a:spcBef>
        <a:spcAft>
          <a:spcPts val="0"/>
        </a:spcAft>
        <a:buClrTx/>
        <a:buSzPct val="75000"/>
        <a:buFont typeface="Lucida Grande"/>
        <a:buChar char="-"/>
        <a:tabLst/>
        <a:defRPr sz="1500" b="0" i="0" kern="1200" baseline="0">
          <a:solidFill>
            <a:schemeClr val="tx1"/>
          </a:solidFill>
          <a:latin typeface="PS TT Commons" charset="0"/>
          <a:ea typeface="PS TT Commons" charset="0"/>
          <a:cs typeface="PS TT Commons" charset="0"/>
        </a:defRPr>
      </a:lvl2pPr>
      <a:lvl3pPr marL="662290" marR="0" indent="-215168" algn="l" defTabSz="439491" rtl="0" eaLnBrk="1" fontAlgn="auto" latinLnBrk="0" hangingPunct="1">
        <a:lnSpc>
          <a:spcPct val="100000"/>
        </a:lnSpc>
        <a:spcBef>
          <a:spcPts val="450"/>
        </a:spcBef>
        <a:spcAft>
          <a:spcPts val="0"/>
        </a:spcAft>
        <a:buClrTx/>
        <a:buSzPct val="75000"/>
        <a:buFont typeface="Lucida Grande"/>
        <a:buChar char="•"/>
        <a:tabLst/>
        <a:defRPr sz="1500" b="0" i="0" kern="1200">
          <a:solidFill>
            <a:schemeClr val="tx1"/>
          </a:solidFill>
          <a:latin typeface="PS TT Commons" charset="0"/>
          <a:ea typeface="PS TT Commons" charset="0"/>
          <a:cs typeface="PS TT Commons" charset="0"/>
        </a:defRPr>
      </a:lvl3pPr>
      <a:lvl4pPr marL="900091" marR="0" indent="-238119" algn="l" defTabSz="439491" rtl="0" eaLnBrk="1" fontAlgn="auto" latinLnBrk="0" hangingPunct="1">
        <a:lnSpc>
          <a:spcPct val="100000"/>
        </a:lnSpc>
        <a:spcBef>
          <a:spcPts val="450"/>
        </a:spcBef>
        <a:spcAft>
          <a:spcPts val="0"/>
        </a:spcAft>
        <a:buClrTx/>
        <a:buSzPct val="75000"/>
        <a:buFont typeface="Wingdings" panose="05000000000000000000" pitchFamily="2" charset="2"/>
        <a:buChar char="§"/>
        <a:tabLst/>
        <a:defRPr sz="1500" b="0" i="0" kern="1200">
          <a:solidFill>
            <a:schemeClr val="tx1"/>
          </a:solidFill>
          <a:latin typeface="PS TT Commons" charset="0"/>
          <a:ea typeface="PS TT Commons" charset="0"/>
          <a:cs typeface="PS TT Commons" charset="0"/>
        </a:defRPr>
      </a:lvl4pPr>
      <a:lvl5pPr marL="1028675" marR="0" indent="-205974" algn="l" defTabSz="439491" rtl="0" eaLnBrk="1" fontAlgn="auto" latinLnBrk="0" hangingPunct="1">
        <a:lnSpc>
          <a:spcPct val="100000"/>
        </a:lnSpc>
        <a:spcBef>
          <a:spcPts val="450"/>
        </a:spcBef>
        <a:spcAft>
          <a:spcPts val="0"/>
        </a:spcAft>
        <a:buClrTx/>
        <a:buSzPct val="75000"/>
        <a:buFont typeface="Myriad Pro Light" panose="020B0403030403020204" pitchFamily="34" charset="0"/>
        <a:buChar char="-"/>
        <a:tabLst/>
        <a:defRPr sz="1500" b="0" i="0" kern="1200">
          <a:solidFill>
            <a:schemeClr val="tx1"/>
          </a:solidFill>
          <a:latin typeface="PS TT Commons" charset="0"/>
          <a:ea typeface="PS TT Commons" charset="0"/>
          <a:cs typeface="PS TT Commons" charset="0"/>
        </a:defRPr>
      </a:lvl5pPr>
      <a:lvl6pPr marL="1289415" marR="0" indent="-219070" algn="l" defTabSz="439491" rtl="0" eaLnBrk="1" fontAlgn="auto" latinLnBrk="0" hangingPunct="1">
        <a:lnSpc>
          <a:spcPct val="100000"/>
        </a:lnSpc>
        <a:spcBef>
          <a:spcPts val="336"/>
        </a:spcBef>
        <a:spcAft>
          <a:spcPts val="0"/>
        </a:spcAft>
        <a:buClr>
          <a:srgbClr val="404040"/>
        </a:buClr>
        <a:buSzPct val="70000"/>
        <a:buFont typeface="Montserrat"/>
        <a:buChar char=" "/>
        <a:tabLst/>
        <a:defRPr sz="1350" kern="1200">
          <a:solidFill>
            <a:schemeClr val="tx1"/>
          </a:solidFill>
          <a:latin typeface="+mn-lt"/>
          <a:ea typeface="+mn-ea"/>
          <a:cs typeface="+mn-cs"/>
        </a:defRPr>
      </a:lvl6pPr>
      <a:lvl7pPr marL="1502531" marR="0" indent="-216689" algn="l" defTabSz="439491" rtl="0" eaLnBrk="1" fontAlgn="auto" latinLnBrk="0" hangingPunct="1">
        <a:lnSpc>
          <a:spcPct val="100000"/>
        </a:lnSpc>
        <a:spcBef>
          <a:spcPct val="20000"/>
        </a:spcBef>
        <a:spcAft>
          <a:spcPts val="0"/>
        </a:spcAft>
        <a:buClrTx/>
        <a:buSzPct val="70000"/>
        <a:buFont typeface="Montserrat"/>
        <a:buChar char=" "/>
        <a:tabLst/>
        <a:defRPr sz="1350" kern="1200">
          <a:solidFill>
            <a:schemeClr val="tx1"/>
          </a:solidFill>
          <a:latin typeface="+mn-lt"/>
          <a:ea typeface="+mn-ea"/>
          <a:cs typeface="+mn-cs"/>
        </a:defRPr>
      </a:lvl7pPr>
      <a:lvl8pPr marL="1714457" marR="0" indent="-211926" algn="l" defTabSz="439491" rtl="0" eaLnBrk="1" fontAlgn="auto" latinLnBrk="0" hangingPunct="1">
        <a:lnSpc>
          <a:spcPct val="100000"/>
        </a:lnSpc>
        <a:spcBef>
          <a:spcPct val="20000"/>
        </a:spcBef>
        <a:spcAft>
          <a:spcPts val="0"/>
        </a:spcAft>
        <a:buClrTx/>
        <a:buSzPct val="70000"/>
        <a:buFont typeface="Montserrat"/>
        <a:buChar char=" "/>
        <a:tabLst/>
        <a:defRPr sz="1350" kern="1200">
          <a:solidFill>
            <a:schemeClr val="tx1"/>
          </a:solidFill>
          <a:latin typeface="+mn-lt"/>
          <a:ea typeface="+mn-ea"/>
          <a:cs typeface="+mn-cs"/>
        </a:defRPr>
      </a:lvl8pPr>
      <a:lvl9pPr marL="1928765" marR="0" indent="-214308" algn="l" defTabSz="439491" rtl="0" eaLnBrk="1" fontAlgn="auto" latinLnBrk="0" hangingPunct="1">
        <a:lnSpc>
          <a:spcPct val="100000"/>
        </a:lnSpc>
        <a:spcBef>
          <a:spcPct val="20000"/>
        </a:spcBef>
        <a:spcAft>
          <a:spcPts val="0"/>
        </a:spcAft>
        <a:buClrTx/>
        <a:buSzPct val="70000"/>
        <a:buFont typeface="Montserrat"/>
        <a:buChar char=" "/>
        <a:tabLst/>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wmf"/><Relationship Id="rId7" Type="http://schemas.openxmlformats.org/officeDocument/2006/relationships/image" Target="../media/image38.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wmf"/><Relationship Id="rId4" Type="http://schemas.openxmlformats.org/officeDocument/2006/relationships/image" Target="../media/image35.wmf"/><Relationship Id="rId9" Type="http://schemas.openxmlformats.org/officeDocument/2006/relationships/image" Target="../media/image40.sv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2.emf"/></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4.jpe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57.jpeg"/><Relationship Id="rId4" Type="http://schemas.openxmlformats.org/officeDocument/2006/relationships/image" Target="../media/image56.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0.emf"/><Relationship Id="rId4" Type="http://schemas.openxmlformats.org/officeDocument/2006/relationships/image" Target="../media/image59.emf"/></Relationships>
</file>

<file path=ppt/slides/_rels/slide35.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image" Target="../media/image47.wmf"/><Relationship Id="rId7" Type="http://schemas.openxmlformats.org/officeDocument/2006/relationships/image" Target="../media/image63.wmf"/><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62.wmf"/><Relationship Id="rId5" Type="http://schemas.openxmlformats.org/officeDocument/2006/relationships/image" Target="../media/image61.png"/><Relationship Id="rId4" Type="http://schemas.openxmlformats.org/officeDocument/2006/relationships/image" Target="../media/image49.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wmf"/></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80.jpg"/><Relationship Id="rId5" Type="http://schemas.openxmlformats.org/officeDocument/2006/relationships/image" Target="../media/image79.jpg"/><Relationship Id="rId4" Type="http://schemas.openxmlformats.org/officeDocument/2006/relationships/image" Target="../media/image78.jp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49.emf"/></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87.jpeg"/></Relationships>
</file>

<file path=ppt/slides/_rels/slide55.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49.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s://aka.ms/TryPVA"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8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82.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3.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54127" y="67602"/>
            <a:ext cx="5696959" cy="1616093"/>
          </a:xfrm>
        </p:spPr>
        <p:txBody>
          <a:bodyPr/>
          <a:lstStyle/>
          <a:p>
            <a:r>
              <a:rPr lang="en-US" sz="2800" dirty="0">
                <a:solidFill>
                  <a:schemeClr val="bg1"/>
                </a:solidFill>
              </a:rPr>
              <a:t>Exam PL-900: Microsoft Power Platform Fundamentals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5" name="Picture 4" descr="A picture containing text, sign&#10;&#10;Description automatically generated">
            <a:extLst>
              <a:ext uri="{FF2B5EF4-FFF2-40B4-BE49-F238E27FC236}">
                <a16:creationId xmlns:a16="http://schemas.microsoft.com/office/drawing/2014/main" id="{80A130EA-2E4C-674D-9E68-38AEEB4E602F}"/>
              </a:ext>
            </a:extLst>
          </p:cNvPr>
          <p:cNvPicPr>
            <a:picLocks noChangeAspect="1"/>
          </p:cNvPicPr>
          <p:nvPr/>
        </p:nvPicPr>
        <p:blipFill>
          <a:blip r:embed="rId3"/>
          <a:stretch>
            <a:fillRect/>
          </a:stretch>
        </p:blipFill>
        <p:spPr>
          <a:xfrm>
            <a:off x="4923886" y="1350498"/>
            <a:ext cx="2957439" cy="2957439"/>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478390" y="790303"/>
            <a:ext cx="4417891" cy="3991337"/>
          </a:xfrm>
          <a:prstGeom prst="rect">
            <a:avLst/>
          </a:prstGeom>
        </p:spPr>
      </p:pic>
    </p:spTree>
    <p:extLst>
      <p:ext uri="{BB962C8B-B14F-4D97-AF65-F5344CB8AC3E}">
        <p14:creationId xmlns:p14="http://schemas.microsoft.com/office/powerpoint/2010/main" val="4222982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95654" y="836023"/>
            <a:ext cx="1843840" cy="399053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233451" y="836023"/>
            <a:ext cx="1843840" cy="3990531"/>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Exam PL-900 Updates</a:t>
            </a:r>
          </a:p>
        </p:txBody>
      </p:sp>
      <p:pic>
        <p:nvPicPr>
          <p:cNvPr id="6" name="Picture 5">
            <a:extLst>
              <a:ext uri="{FF2B5EF4-FFF2-40B4-BE49-F238E27FC236}">
                <a16:creationId xmlns:a16="http://schemas.microsoft.com/office/drawing/2014/main" id="{9D912094-020C-3FE4-91E7-62F9D045231C}"/>
              </a:ext>
            </a:extLst>
          </p:cNvPr>
          <p:cNvPicPr>
            <a:picLocks noChangeAspect="1"/>
          </p:cNvPicPr>
          <p:nvPr/>
        </p:nvPicPr>
        <p:blipFill>
          <a:blip r:embed="rId3"/>
          <a:stretch>
            <a:fillRect/>
          </a:stretch>
        </p:blipFill>
        <p:spPr>
          <a:xfrm>
            <a:off x="2486637" y="672737"/>
            <a:ext cx="4170726" cy="4392386"/>
          </a:xfrm>
          <a:prstGeom prst="rect">
            <a:avLst/>
          </a:prstGeom>
        </p:spPr>
      </p:pic>
    </p:spTree>
    <p:extLst>
      <p:ext uri="{BB962C8B-B14F-4D97-AF65-F5344CB8AC3E}">
        <p14:creationId xmlns:p14="http://schemas.microsoft.com/office/powerpoint/2010/main" val="4239767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Microsoft Certification Tiers</a:t>
            </a:r>
            <a:endParaRPr lang="en-US" sz="2800" dirty="0"/>
          </a:p>
        </p:txBody>
      </p:sp>
      <p:grpSp>
        <p:nvGrpSpPr>
          <p:cNvPr id="3" name="Group 2">
            <a:extLst>
              <a:ext uri="{FF2B5EF4-FFF2-40B4-BE49-F238E27FC236}">
                <a16:creationId xmlns:a16="http://schemas.microsoft.com/office/drawing/2014/main" id="{A9C6EF33-7503-745E-8BB3-ADFB05D34FAC}"/>
              </a:ext>
            </a:extLst>
          </p:cNvPr>
          <p:cNvGrpSpPr/>
          <p:nvPr/>
        </p:nvGrpSpPr>
        <p:grpSpPr>
          <a:xfrm>
            <a:off x="-1" y="1717763"/>
            <a:ext cx="9102897" cy="2138371"/>
            <a:chOff x="27585" y="1717763"/>
            <a:chExt cx="9102897" cy="2138371"/>
          </a:xfrm>
        </p:grpSpPr>
        <p:pic>
          <p:nvPicPr>
            <p:cNvPr id="6" name="Picture 5" descr="A picture containing text, sign, outdoor, blue&#10;&#10;Description automatically generated">
              <a:extLst>
                <a:ext uri="{FF2B5EF4-FFF2-40B4-BE49-F238E27FC236}">
                  <a16:creationId xmlns:a16="http://schemas.microsoft.com/office/drawing/2014/main" id="{1C49C908-AF34-462F-9FDC-2255FE823BBF}"/>
                </a:ext>
              </a:extLst>
            </p:cNvPr>
            <p:cNvPicPr>
              <a:picLocks noChangeAspect="1"/>
            </p:cNvPicPr>
            <p:nvPr/>
          </p:nvPicPr>
          <p:blipFill>
            <a:blip r:embed="rId2"/>
            <a:stretch>
              <a:fillRect/>
            </a:stretch>
          </p:blipFill>
          <p:spPr>
            <a:xfrm>
              <a:off x="7033793" y="1759445"/>
              <a:ext cx="2096689" cy="2096689"/>
            </a:xfrm>
            <a:prstGeom prst="rect">
              <a:avLst/>
            </a:prstGeom>
          </p:spPr>
        </p:pic>
        <p:pic>
          <p:nvPicPr>
            <p:cNvPr id="9" name="Picture 8" descr="A picture containing text, sign, blue&#10;&#10;Description automatically generated">
              <a:extLst>
                <a:ext uri="{FF2B5EF4-FFF2-40B4-BE49-F238E27FC236}">
                  <a16:creationId xmlns:a16="http://schemas.microsoft.com/office/drawing/2014/main" id="{2A0BB82E-6D8A-4FB5-B288-85E011CF1E73}"/>
                </a:ext>
              </a:extLst>
            </p:cNvPr>
            <p:cNvPicPr>
              <a:picLocks noChangeAspect="1"/>
            </p:cNvPicPr>
            <p:nvPr/>
          </p:nvPicPr>
          <p:blipFill>
            <a:blip r:embed="rId3"/>
            <a:stretch>
              <a:fillRect/>
            </a:stretch>
          </p:blipFill>
          <p:spPr>
            <a:xfrm>
              <a:off x="4698391" y="1746745"/>
              <a:ext cx="2096689" cy="2096689"/>
            </a:xfrm>
            <a:prstGeom prst="rect">
              <a:avLst/>
            </a:prstGeom>
          </p:spPr>
        </p:pic>
        <p:pic>
          <p:nvPicPr>
            <p:cNvPr id="11" name="Picture 10" descr="A picture containing text, sign, blue&#10;&#10;Description automatically generated">
              <a:extLst>
                <a:ext uri="{FF2B5EF4-FFF2-40B4-BE49-F238E27FC236}">
                  <a16:creationId xmlns:a16="http://schemas.microsoft.com/office/drawing/2014/main" id="{F37C0404-C7B6-4EF9-953C-48632EB20E26}"/>
                </a:ext>
              </a:extLst>
            </p:cNvPr>
            <p:cNvPicPr>
              <a:picLocks noChangeAspect="1"/>
            </p:cNvPicPr>
            <p:nvPr/>
          </p:nvPicPr>
          <p:blipFill>
            <a:blip r:embed="rId4"/>
            <a:stretch>
              <a:fillRect/>
            </a:stretch>
          </p:blipFill>
          <p:spPr>
            <a:xfrm>
              <a:off x="2362987" y="1717763"/>
              <a:ext cx="2096691" cy="2096691"/>
            </a:xfrm>
            <a:prstGeom prst="rect">
              <a:avLst/>
            </a:prstGeom>
          </p:spPr>
        </p:pic>
        <p:pic>
          <p:nvPicPr>
            <p:cNvPr id="13" name="Picture 12" descr="A picture containing text, sign&#10;&#10;Description automatically generated">
              <a:extLst>
                <a:ext uri="{FF2B5EF4-FFF2-40B4-BE49-F238E27FC236}">
                  <a16:creationId xmlns:a16="http://schemas.microsoft.com/office/drawing/2014/main" id="{48D92414-E1A5-4585-AA7E-A30219E24A62}"/>
                </a:ext>
              </a:extLst>
            </p:cNvPr>
            <p:cNvPicPr>
              <a:picLocks noChangeAspect="1"/>
            </p:cNvPicPr>
            <p:nvPr/>
          </p:nvPicPr>
          <p:blipFill>
            <a:blip r:embed="rId5"/>
            <a:stretch>
              <a:fillRect/>
            </a:stretch>
          </p:blipFill>
          <p:spPr>
            <a:xfrm>
              <a:off x="27585" y="1717763"/>
              <a:ext cx="2096691" cy="2096691"/>
            </a:xfrm>
            <a:prstGeom prst="rect">
              <a:avLst/>
            </a:prstGeom>
          </p:spPr>
        </p:pic>
      </p:grpSp>
    </p:spTree>
    <p:extLst>
      <p:ext uri="{BB962C8B-B14F-4D97-AF65-F5344CB8AC3E}">
        <p14:creationId xmlns:p14="http://schemas.microsoft.com/office/powerpoint/2010/main" val="10060990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5" name="Content Placeholder 4">
            <a:extLst>
              <a:ext uri="{FF2B5EF4-FFF2-40B4-BE49-F238E27FC236}">
                <a16:creationId xmlns:a16="http://schemas.microsoft.com/office/drawing/2014/main" id="{422C1504-29CF-0B4E-99F5-EEDDDC313BCA}"/>
              </a:ext>
            </a:extLst>
          </p:cNvPr>
          <p:cNvSpPr>
            <a:spLocks noGrp="1"/>
          </p:cNvSpPr>
          <p:nvPr>
            <p:ph idx="1"/>
          </p:nvPr>
        </p:nvSpPr>
        <p:spPr/>
        <p:txBody>
          <a:bodyPr/>
          <a:lstStyle/>
          <a:p>
            <a:r>
              <a:rPr lang="en-US" dirty="0"/>
              <a:t>Non-IT people who need conversational familiarity with the subject matter</a:t>
            </a:r>
          </a:p>
          <a:p>
            <a:pPr lvl="1"/>
            <a:r>
              <a:rPr lang="en-US" dirty="0"/>
              <a:t>Cheaper registration</a:t>
            </a:r>
          </a:p>
          <a:p>
            <a:pPr lvl="1"/>
            <a:r>
              <a:rPr lang="en-US" dirty="0"/>
              <a:t>Shorter exam</a:t>
            </a:r>
          </a:p>
          <a:p>
            <a:pPr lvl="1"/>
            <a:r>
              <a:rPr lang="en-US" dirty="0"/>
              <a:t>Lifetime validity</a:t>
            </a:r>
          </a:p>
          <a:p>
            <a:r>
              <a:rPr lang="en-US" dirty="0"/>
              <a:t>Technical people who will support ”citizen developers”</a:t>
            </a:r>
          </a:p>
          <a:p>
            <a:r>
              <a:rPr lang="en-US" dirty="0"/>
              <a:t>Non-technical business professionals who need to save money while solving business challenges</a:t>
            </a:r>
          </a:p>
        </p:txBody>
      </p:sp>
      <p:sp>
        <p:nvSpPr>
          <p:cNvPr id="7" name="Rectangle 6">
            <a:extLst>
              <a:ext uri="{FF2B5EF4-FFF2-40B4-BE49-F238E27FC236}">
                <a16:creationId xmlns:a16="http://schemas.microsoft.com/office/drawing/2014/main" id="{7C30ADE8-5344-4383-B36B-B9458A149C4F}"/>
              </a:ext>
            </a:extLst>
          </p:cNvPr>
          <p:cNvSpPr/>
          <p:nvPr/>
        </p:nvSpPr>
        <p:spPr>
          <a:xfrm>
            <a:off x="0" y="51772"/>
            <a:ext cx="9050215" cy="523220"/>
          </a:xfrm>
          <a:prstGeom prst="rect">
            <a:avLst/>
          </a:prstGeom>
        </p:spPr>
        <p:txBody>
          <a:bodyPr wrap="square">
            <a:spAutoFit/>
          </a:bodyPr>
          <a:lstStyle/>
          <a:p>
            <a:pPr algn="ct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Who are the *-900 Exams For?</a:t>
            </a:r>
            <a:endParaRPr lang="en-US" sz="2800" dirty="0">
              <a:solidFill>
                <a:schemeClr val="bg1"/>
              </a:solidFill>
            </a:endParaRPr>
          </a:p>
        </p:txBody>
      </p:sp>
    </p:spTree>
    <p:extLst>
      <p:ext uri="{BB962C8B-B14F-4D97-AF65-F5344CB8AC3E}">
        <p14:creationId xmlns:p14="http://schemas.microsoft.com/office/powerpoint/2010/main" val="170427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Other Power Platform Certifications</a:t>
            </a:r>
            <a:endParaRPr lang="en-US" sz="2800" dirty="0"/>
          </a:p>
        </p:txBody>
      </p:sp>
      <p:pic>
        <p:nvPicPr>
          <p:cNvPr id="6" name="Picture 5">
            <a:extLst>
              <a:ext uri="{FF2B5EF4-FFF2-40B4-BE49-F238E27FC236}">
                <a16:creationId xmlns:a16="http://schemas.microsoft.com/office/drawing/2014/main" id="{1DE2B3A2-8FAB-486A-8BE3-C40D1FB613AC}"/>
              </a:ext>
            </a:extLst>
          </p:cNvPr>
          <p:cNvPicPr>
            <a:picLocks noChangeAspect="1"/>
          </p:cNvPicPr>
          <p:nvPr/>
        </p:nvPicPr>
        <p:blipFill>
          <a:blip r:embed="rId2"/>
          <a:stretch>
            <a:fillRect/>
          </a:stretch>
        </p:blipFill>
        <p:spPr>
          <a:xfrm>
            <a:off x="1769145" y="775305"/>
            <a:ext cx="5511921" cy="4303344"/>
          </a:xfrm>
          <a:prstGeom prst="rect">
            <a:avLst/>
          </a:prstGeom>
        </p:spPr>
      </p:pic>
      <p:sp>
        <p:nvSpPr>
          <p:cNvPr id="4" name="Rectangle: Rounded Corners 3">
            <a:extLst>
              <a:ext uri="{FF2B5EF4-FFF2-40B4-BE49-F238E27FC236}">
                <a16:creationId xmlns:a16="http://schemas.microsoft.com/office/drawing/2014/main" id="{9651CDD2-E4DB-4390-BBEA-A403D65C06A2}"/>
              </a:ext>
            </a:extLst>
          </p:cNvPr>
          <p:cNvSpPr/>
          <p:nvPr/>
        </p:nvSpPr>
        <p:spPr>
          <a:xfrm>
            <a:off x="3182688" y="4510656"/>
            <a:ext cx="2684834" cy="52322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timw.info/</a:t>
            </a:r>
            <a:r>
              <a:rPr lang="en-US" sz="2400" dirty="0" err="1"/>
              <a:t>ppc</a:t>
            </a:r>
            <a:endParaRPr lang="en-US" sz="2400" dirty="0"/>
          </a:p>
        </p:txBody>
      </p:sp>
    </p:spTree>
    <p:extLst>
      <p:ext uri="{BB962C8B-B14F-4D97-AF65-F5344CB8AC3E}">
        <p14:creationId xmlns:p14="http://schemas.microsoft.com/office/powerpoint/2010/main" val="15741721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"Tower Bridge" Certification Study Model</a:t>
            </a:r>
            <a:endParaRPr lang="en-US" sz="2800" dirty="0"/>
          </a:p>
        </p:txBody>
      </p:sp>
      <p:pic>
        <p:nvPicPr>
          <p:cNvPr id="4" name="Picture 3" descr="Diagram, schematic&#10;&#10;Description automatically generated">
            <a:extLst>
              <a:ext uri="{FF2B5EF4-FFF2-40B4-BE49-F238E27FC236}">
                <a16:creationId xmlns:a16="http://schemas.microsoft.com/office/drawing/2014/main" id="{45152A93-2C3F-4B9D-B235-EA95796B205C}"/>
              </a:ext>
            </a:extLst>
          </p:cNvPr>
          <p:cNvPicPr>
            <a:picLocks noChangeAspect="1"/>
          </p:cNvPicPr>
          <p:nvPr/>
        </p:nvPicPr>
        <p:blipFill>
          <a:blip r:embed="rId2"/>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38577917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err="1">
                <a:solidFill>
                  <a:srgbClr val="0070C0"/>
                </a:solidFill>
              </a:rPr>
              <a:t>timw.info</a:t>
            </a:r>
            <a:r>
              <a:rPr lang="en-US" b="1" dirty="0">
                <a:solidFill>
                  <a:srgbClr val="0070C0"/>
                </a:solidFill>
              </a:rPr>
              <a:t>/pl900</a:t>
            </a:r>
          </a:p>
          <a:p>
            <a:r>
              <a:rPr lang="en-US" dirty="0"/>
              <a:t>Twitter: </a:t>
            </a:r>
            <a:r>
              <a:rPr lang="en-US" b="1" dirty="0">
                <a:solidFill>
                  <a:srgbClr val="0070C0"/>
                </a:solidFill>
              </a:rPr>
              <a:t>@TechTrainerTim</a:t>
            </a:r>
          </a:p>
          <a:p>
            <a:r>
              <a:rPr lang="en-US" dirty="0"/>
              <a:t>Work: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6" name="Picture 5" descr="A person wearing glasses&#10;&#10;Description automatically generated with medium confidence">
            <a:extLst>
              <a:ext uri="{FF2B5EF4-FFF2-40B4-BE49-F238E27FC236}">
                <a16:creationId xmlns:a16="http://schemas.microsoft.com/office/drawing/2014/main" id="{B03C4CB5-C4A8-41F3-8F1E-6A308E0BD8E6}"/>
              </a:ext>
            </a:extLst>
          </p:cNvPr>
          <p:cNvPicPr>
            <a:picLocks noChangeAspect="1"/>
          </p:cNvPicPr>
          <p:nvPr/>
        </p:nvPicPr>
        <p:blipFill>
          <a:blip r:embed="rId3"/>
          <a:stretch>
            <a:fillRect/>
          </a:stretch>
        </p:blipFill>
        <p:spPr>
          <a:xfrm>
            <a:off x="6562928" y="1376267"/>
            <a:ext cx="1948773" cy="2390965"/>
          </a:xfrm>
          <a:prstGeom prst="rect">
            <a:avLst/>
          </a:prstGeom>
          <a:ln w="12700">
            <a:solidFill>
              <a:schemeClr val="tx1"/>
            </a:solidFill>
          </a:ln>
        </p:spPr>
      </p:pic>
      <p:pic>
        <p:nvPicPr>
          <p:cNvPr id="4" name="Picture 3" descr="A picture containing text, sign&#10;&#10;Description automatically generated">
            <a:extLst>
              <a:ext uri="{FF2B5EF4-FFF2-40B4-BE49-F238E27FC236}">
                <a16:creationId xmlns:a16="http://schemas.microsoft.com/office/drawing/2014/main" id="{0208900B-8CC4-D92B-EAC1-031840690CAB}"/>
              </a:ext>
            </a:extLst>
          </p:cNvPr>
          <p:cNvPicPr>
            <a:picLocks noChangeAspect="1"/>
          </p:cNvPicPr>
          <p:nvPr/>
        </p:nvPicPr>
        <p:blipFill>
          <a:blip r:embed="rId4"/>
          <a:stretch>
            <a:fillRect/>
          </a:stretch>
        </p:blipFill>
        <p:spPr>
          <a:xfrm>
            <a:off x="-9411" y="1975297"/>
            <a:ext cx="1166320" cy="1166320"/>
          </a:xfrm>
          <a:prstGeom prst="rect">
            <a:avLst/>
          </a:prstGeom>
        </p:spPr>
      </p:pic>
    </p:spTree>
    <p:extLst>
      <p:ext uri="{BB962C8B-B14F-4D97-AF65-F5344CB8AC3E}">
        <p14:creationId xmlns:p14="http://schemas.microsoft.com/office/powerpoint/2010/main" val="2038374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Platform Overview</a:t>
            </a:r>
          </a:p>
        </p:txBody>
      </p:sp>
    </p:spTree>
    <p:extLst>
      <p:ext uri="{BB962C8B-B14F-4D97-AF65-F5344CB8AC3E}">
        <p14:creationId xmlns:p14="http://schemas.microsoft.com/office/powerpoint/2010/main" val="1083559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pPr lvl="1"/>
            <a:r>
              <a:rPr lang="en-US" dirty="0"/>
              <a:t>Central time zone</a:t>
            </a:r>
          </a:p>
          <a:p>
            <a:r>
              <a:rPr lang="en-US" dirty="0"/>
              <a:t>MCT, former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7" name="Picture 6" descr="A person wearing glasses&#10;&#10;Description automatically generated with medium confidence">
            <a:extLst>
              <a:ext uri="{FF2B5EF4-FFF2-40B4-BE49-F238E27FC236}">
                <a16:creationId xmlns:a16="http://schemas.microsoft.com/office/drawing/2014/main" id="{27F70558-F06C-4CC7-B729-F127801FAC2D}"/>
              </a:ext>
            </a:extLst>
          </p:cNvPr>
          <p:cNvPicPr>
            <a:picLocks noChangeAspect="1"/>
          </p:cNvPicPr>
          <p:nvPr/>
        </p:nvPicPr>
        <p:blipFill>
          <a:blip r:embed="rId3"/>
          <a:stretch>
            <a:fillRect/>
          </a:stretch>
        </p:blipFill>
        <p:spPr>
          <a:xfrm>
            <a:off x="6126749" y="1083011"/>
            <a:ext cx="2560050" cy="3140945"/>
          </a:xfrm>
          <a:prstGeom prst="rect">
            <a:avLst/>
          </a:prstGeom>
          <a:ln w="12700">
            <a:solidFill>
              <a:schemeClr val="tx1"/>
            </a:solidFill>
          </a:ln>
        </p:spPr>
      </p:pic>
      <p:pic>
        <p:nvPicPr>
          <p:cNvPr id="4" name="Picture 3" descr="A picture containing text, sign&#10;&#10;Description automatically generated">
            <a:extLst>
              <a:ext uri="{FF2B5EF4-FFF2-40B4-BE49-F238E27FC236}">
                <a16:creationId xmlns:a16="http://schemas.microsoft.com/office/drawing/2014/main" id="{12077DED-00D8-FCDC-43C7-ADC2E46EA521}"/>
              </a:ext>
            </a:extLst>
          </p:cNvPr>
          <p:cNvPicPr>
            <a:picLocks noChangeAspect="1"/>
          </p:cNvPicPr>
          <p:nvPr/>
        </p:nvPicPr>
        <p:blipFill>
          <a:blip r:embed="rId4"/>
          <a:stretch>
            <a:fillRect/>
          </a:stretch>
        </p:blipFill>
        <p:spPr>
          <a:xfrm>
            <a:off x="60802" y="2055701"/>
            <a:ext cx="1032098" cy="1032098"/>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DFA65-A933-4426-8B2B-F39B4BFEBE76}"/>
              </a:ext>
            </a:extLst>
          </p:cNvPr>
          <p:cNvSpPr>
            <a:spLocks noGrp="1"/>
          </p:cNvSpPr>
          <p:nvPr>
            <p:ph type="title"/>
          </p:nvPr>
        </p:nvSpPr>
        <p:spPr/>
        <p:txBody>
          <a:bodyPr/>
          <a:lstStyle/>
          <a:p>
            <a:r>
              <a:rPr lang="en-US" dirty="0"/>
              <a:t>Microsoft Power Platform</a:t>
            </a:r>
          </a:p>
        </p:txBody>
      </p:sp>
      <p:sp>
        <p:nvSpPr>
          <p:cNvPr id="3" name="Content Placeholder 2">
            <a:extLst>
              <a:ext uri="{FF2B5EF4-FFF2-40B4-BE49-F238E27FC236}">
                <a16:creationId xmlns:a16="http://schemas.microsoft.com/office/drawing/2014/main" id="{A4371D24-69B8-D652-15BB-EE4064A3D571}"/>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9ABF1EC7-EE7E-4783-B200-1E66E3C35E8B}"/>
              </a:ext>
              <a:ext uri="{C183D7F6-B498-43B3-948B-1728B52AA6E4}">
                <adec:decorative xmlns:adec="http://schemas.microsoft.com/office/drawing/2017/decorative" val="1"/>
              </a:ext>
            </a:extLst>
          </p:cNvPr>
          <p:cNvSpPr/>
          <p:nvPr/>
        </p:nvSpPr>
        <p:spPr>
          <a:xfrm>
            <a:off x="421721" y="784971"/>
            <a:ext cx="8268891" cy="3782722"/>
          </a:xfrm>
          <a:prstGeom prst="rect">
            <a:avLst/>
          </a:prstGeom>
          <a:ln w="19050">
            <a:solidFill>
              <a:schemeClr val="bg1">
                <a:lumMod val="65000"/>
              </a:schemeClr>
            </a:solidFill>
          </a:ln>
        </p:spPr>
        <p:txBody>
          <a:bodyPr wrap="square" lIns="137160" tIns="102870" rIns="137160" bIns="102870">
            <a:noAutofit/>
          </a:bodyPr>
          <a:lstStyle/>
          <a:p>
            <a:pPr algn="ctr" defTabSz="685142">
              <a:defRPr/>
            </a:pPr>
            <a:r>
              <a:rPr lang="en-US" dirty="0">
                <a:solidFill>
                  <a:srgbClr val="1A1A1A"/>
                </a:solidFill>
                <a:latin typeface="+mj-lt"/>
                <a:cs typeface="Segoe UI Semilight"/>
              </a:rPr>
              <a:t>The low-code platform that spans Office 365, Azure, Dynamics 365, </a:t>
            </a:r>
            <a:br>
              <a:rPr lang="en-US" dirty="0">
                <a:solidFill>
                  <a:srgbClr val="1A1A1A"/>
                </a:solidFill>
                <a:latin typeface="+mj-lt"/>
                <a:cs typeface="Segoe UI Semilight"/>
              </a:rPr>
            </a:br>
            <a:r>
              <a:rPr lang="en-US" dirty="0">
                <a:solidFill>
                  <a:srgbClr val="1A1A1A"/>
                </a:solidFill>
                <a:latin typeface="+mj-lt"/>
                <a:cs typeface="Segoe UI Semilight"/>
              </a:rPr>
              <a:t>and standalone applications</a:t>
            </a:r>
          </a:p>
        </p:txBody>
      </p:sp>
      <p:pic>
        <p:nvPicPr>
          <p:cNvPr id="57" name="Picture 56" descr="Logo of Power BI ">
            <a:extLst>
              <a:ext uri="{FF2B5EF4-FFF2-40B4-BE49-F238E27FC236}">
                <a16:creationId xmlns:a16="http://schemas.microsoft.com/office/drawing/2014/main" id="{3FB53A2F-8B0D-4B0C-B52C-06D8677885D9}"/>
              </a:ext>
            </a:extLst>
          </p:cNvPr>
          <p:cNvPicPr>
            <a:picLocks noChangeAspect="1"/>
          </p:cNvPicPr>
          <p:nvPr/>
        </p:nvPicPr>
        <p:blipFill>
          <a:blip r:embed="rId3"/>
          <a:stretch>
            <a:fillRect/>
          </a:stretch>
        </p:blipFill>
        <p:spPr>
          <a:xfrm>
            <a:off x="1242435" y="1793352"/>
            <a:ext cx="789813" cy="789813"/>
          </a:xfrm>
          <a:prstGeom prst="rect">
            <a:avLst/>
          </a:prstGeom>
        </p:spPr>
      </p:pic>
      <p:sp>
        <p:nvSpPr>
          <p:cNvPr id="17" name="Rectangle 16">
            <a:extLst>
              <a:ext uri="{FF2B5EF4-FFF2-40B4-BE49-F238E27FC236}">
                <a16:creationId xmlns:a16="http://schemas.microsoft.com/office/drawing/2014/main" id="{AFA51ADC-F9ED-4458-B365-B37F410BF03D}"/>
              </a:ext>
            </a:extLst>
          </p:cNvPr>
          <p:cNvSpPr/>
          <p:nvPr/>
        </p:nvSpPr>
        <p:spPr bwMode="auto">
          <a:xfrm>
            <a:off x="776663"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ea typeface="Segoe UI" pitchFamily="34" charset="0"/>
                <a:cs typeface="Segoe UI" pitchFamily="34" charset="0"/>
              </a:rPr>
              <a:t>Power BI</a:t>
            </a:r>
          </a:p>
          <a:p>
            <a:pPr algn="ctr" defTabSz="699086" fontAlgn="base">
              <a:spcBef>
                <a:spcPct val="0"/>
              </a:spcBef>
              <a:spcAft>
                <a:spcPts val="150"/>
              </a:spcAft>
              <a:defRPr/>
            </a:pPr>
            <a:r>
              <a:rPr lang="en-US" sz="1050" dirty="0">
                <a:solidFill>
                  <a:srgbClr val="1A1A1A"/>
                </a:solidFill>
                <a:ea typeface="Segoe UI" pitchFamily="34" charset="0"/>
                <a:cs typeface="Segoe UI" pitchFamily="34" charset="0"/>
              </a:rPr>
              <a:t>Business analytics</a:t>
            </a:r>
          </a:p>
        </p:txBody>
      </p:sp>
      <p:sp>
        <p:nvSpPr>
          <p:cNvPr id="23" name="Rectangle 22">
            <a:extLst>
              <a:ext uri="{FF2B5EF4-FFF2-40B4-BE49-F238E27FC236}">
                <a16:creationId xmlns:a16="http://schemas.microsoft.com/office/drawing/2014/main" id="{75D47C2F-DBC1-48DE-99CB-8EFE2D862FEC}"/>
              </a:ext>
            </a:extLst>
          </p:cNvPr>
          <p:cNvSpPr/>
          <p:nvPr/>
        </p:nvSpPr>
        <p:spPr bwMode="auto">
          <a:xfrm>
            <a:off x="2733498"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Apps</a:t>
            </a:r>
          </a:p>
          <a:p>
            <a:pPr algn="ctr" defTabSz="699086" fontAlgn="base">
              <a:spcBef>
                <a:spcPct val="0"/>
              </a:spcBef>
              <a:spcAft>
                <a:spcPts val="150"/>
              </a:spcAft>
              <a:defRPr/>
            </a:pPr>
            <a:r>
              <a:rPr lang="en-US" sz="1050" dirty="0">
                <a:solidFill>
                  <a:srgbClr val="1A1A1A"/>
                </a:solidFill>
                <a:cs typeface="Segoe UI" pitchFamily="34" charset="0"/>
              </a:rPr>
              <a:t>Application development</a:t>
            </a:r>
          </a:p>
        </p:txBody>
      </p:sp>
      <p:pic>
        <p:nvPicPr>
          <p:cNvPr id="62" name="Picture 61" descr="Logo of Power Automate">
            <a:extLst>
              <a:ext uri="{FF2B5EF4-FFF2-40B4-BE49-F238E27FC236}">
                <a16:creationId xmlns:a16="http://schemas.microsoft.com/office/drawing/2014/main" id="{02E19052-53B9-4223-8436-0204C7164468}"/>
              </a:ext>
            </a:extLst>
          </p:cNvPr>
          <p:cNvPicPr>
            <a:picLocks noChangeAspect="1"/>
          </p:cNvPicPr>
          <p:nvPr/>
        </p:nvPicPr>
        <p:blipFill>
          <a:blip r:embed="rId4"/>
          <a:stretch>
            <a:fillRect/>
          </a:stretch>
        </p:blipFill>
        <p:spPr>
          <a:xfrm>
            <a:off x="5156679" y="1793352"/>
            <a:ext cx="788670" cy="789813"/>
          </a:xfrm>
          <a:prstGeom prst="rect">
            <a:avLst/>
          </a:prstGeom>
        </p:spPr>
      </p:pic>
      <p:sp>
        <p:nvSpPr>
          <p:cNvPr id="26" name="Rectangle 25">
            <a:extLst>
              <a:ext uri="{FF2B5EF4-FFF2-40B4-BE49-F238E27FC236}">
                <a16:creationId xmlns:a16="http://schemas.microsoft.com/office/drawing/2014/main" id="{9DF8BB7B-E227-48BF-9089-B36A5BA467CF}"/>
              </a:ext>
            </a:extLst>
          </p:cNvPr>
          <p:cNvSpPr/>
          <p:nvPr/>
        </p:nvSpPr>
        <p:spPr bwMode="auto">
          <a:xfrm>
            <a:off x="4690334"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Automate</a:t>
            </a:r>
          </a:p>
          <a:p>
            <a:pPr algn="ctr" defTabSz="699086" fontAlgn="base">
              <a:spcBef>
                <a:spcPct val="0"/>
              </a:spcBef>
              <a:spcAft>
                <a:spcPts val="150"/>
              </a:spcAft>
              <a:defRPr/>
            </a:pPr>
            <a:r>
              <a:rPr lang="en-US" sz="1050" dirty="0">
                <a:solidFill>
                  <a:srgbClr val="1A1A1A"/>
                </a:solidFill>
                <a:cs typeface="Segoe UI" pitchFamily="34" charset="0"/>
              </a:rPr>
              <a:t>Process automation</a:t>
            </a:r>
          </a:p>
        </p:txBody>
      </p:sp>
      <p:pic>
        <p:nvPicPr>
          <p:cNvPr id="1025" name="Picture 1024" descr="Logo of Power Virtual Agents">
            <a:extLst>
              <a:ext uri="{FF2B5EF4-FFF2-40B4-BE49-F238E27FC236}">
                <a16:creationId xmlns:a16="http://schemas.microsoft.com/office/drawing/2014/main" id="{A44FF9CB-0AD6-42A3-838D-69131AE8137B}"/>
              </a:ext>
            </a:extLst>
          </p:cNvPr>
          <p:cNvPicPr>
            <a:picLocks noChangeAspect="1"/>
          </p:cNvPicPr>
          <p:nvPr/>
        </p:nvPicPr>
        <p:blipFill>
          <a:blip r:embed="rId5"/>
          <a:stretch>
            <a:fillRect/>
          </a:stretch>
        </p:blipFill>
        <p:spPr>
          <a:xfrm>
            <a:off x="7112943" y="1793352"/>
            <a:ext cx="789813" cy="789813"/>
          </a:xfrm>
          <a:prstGeom prst="rect">
            <a:avLst/>
          </a:prstGeom>
        </p:spPr>
      </p:pic>
      <p:sp>
        <p:nvSpPr>
          <p:cNvPr id="33" name="Rectangle 32">
            <a:extLst>
              <a:ext uri="{FF2B5EF4-FFF2-40B4-BE49-F238E27FC236}">
                <a16:creationId xmlns:a16="http://schemas.microsoft.com/office/drawing/2014/main" id="{F80CCC81-B254-4816-9E59-2D7BA83088FD}"/>
              </a:ext>
            </a:extLst>
          </p:cNvPr>
          <p:cNvSpPr/>
          <p:nvPr/>
        </p:nvSpPr>
        <p:spPr bwMode="auto">
          <a:xfrm>
            <a:off x="6647171"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Virtual Agents</a:t>
            </a:r>
          </a:p>
          <a:p>
            <a:pPr algn="ctr" defTabSz="699086" fontAlgn="base">
              <a:spcBef>
                <a:spcPct val="0"/>
              </a:spcBef>
              <a:spcAft>
                <a:spcPts val="150"/>
              </a:spcAft>
              <a:defRPr/>
            </a:pPr>
            <a:r>
              <a:rPr lang="en-US" sz="1050" dirty="0">
                <a:solidFill>
                  <a:srgbClr val="1A1A1A"/>
                </a:solidFill>
                <a:cs typeface="Segoe UI" pitchFamily="34" charset="0"/>
              </a:rPr>
              <a:t>Intelligent virtual agents</a:t>
            </a:r>
          </a:p>
        </p:txBody>
      </p:sp>
      <p:sp>
        <p:nvSpPr>
          <p:cNvPr id="46" name="Rectangle 42">
            <a:extLst>
              <a:ext uri="{FF2B5EF4-FFF2-40B4-BE49-F238E27FC236}">
                <a16:creationId xmlns:a16="http://schemas.microsoft.com/office/drawing/2014/main" id="{BA2C45C2-AD92-4961-A91A-0EDCC5EADBAE}"/>
              </a:ext>
              <a:ext uri="{C183D7F6-B498-43B3-948B-1728B52AA6E4}">
                <adec:decorative xmlns:adec="http://schemas.microsoft.com/office/drawing/2017/decorative" val="1"/>
              </a:ext>
            </a:extLst>
          </p:cNvPr>
          <p:cNvSpPr/>
          <p:nvPr/>
        </p:nvSpPr>
        <p:spPr bwMode="auto">
          <a:xfrm flipV="1">
            <a:off x="2667001" y="3238149"/>
            <a:ext cx="3894666" cy="247385"/>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99086" fontAlgn="base">
              <a:spcBef>
                <a:spcPct val="0"/>
              </a:spcBef>
              <a:spcAft>
                <a:spcPct val="0"/>
              </a:spcAft>
              <a:defRPr/>
            </a:pPr>
            <a:endParaRPr lang="en-US" sz="1500">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3AB9E443-BA7E-4797-A753-24BBD781D62B}"/>
              </a:ext>
              <a:ext uri="{C183D7F6-B498-43B3-948B-1728B52AA6E4}">
                <adec:decorative xmlns:adec="http://schemas.microsoft.com/office/drawing/2017/decorative" val="1"/>
              </a:ext>
            </a:extLst>
          </p:cNvPr>
          <p:cNvCxnSpPr>
            <a:cxnSpLocks/>
          </p:cNvCxnSpPr>
          <p:nvPr/>
        </p:nvCxnSpPr>
        <p:spPr>
          <a:xfrm>
            <a:off x="4614333" y="3238144"/>
            <a:ext cx="0" cy="247385"/>
          </a:xfrm>
          <a:prstGeom prst="line">
            <a:avLst/>
          </a:pr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41" name="plug" title="Icon of a power plug showing an A to B connection">
            <a:extLst>
              <a:ext uri="{FF2B5EF4-FFF2-40B4-BE49-F238E27FC236}">
                <a16:creationId xmlns:a16="http://schemas.microsoft.com/office/drawing/2014/main" id="{7F3E071B-F7AC-4824-9AD5-7789C8972002}"/>
              </a:ext>
            </a:extLst>
          </p:cNvPr>
          <p:cNvSpPr>
            <a:spLocks noChangeAspect="1" noEditPoints="1"/>
          </p:cNvSpPr>
          <p:nvPr/>
        </p:nvSpPr>
        <p:spPr bwMode="auto">
          <a:xfrm>
            <a:off x="2384954" y="3651996"/>
            <a:ext cx="461612" cy="437555"/>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39" name="Rectangle 38">
            <a:extLst>
              <a:ext uri="{FF2B5EF4-FFF2-40B4-BE49-F238E27FC236}">
                <a16:creationId xmlns:a16="http://schemas.microsoft.com/office/drawing/2014/main" id="{BD9D969B-4754-4BB0-A3A2-A46BA44CDDD0}"/>
              </a:ext>
            </a:extLst>
          </p:cNvPr>
          <p:cNvSpPr/>
          <p:nvPr/>
        </p:nvSpPr>
        <p:spPr bwMode="auto">
          <a:xfrm>
            <a:off x="1755080" y="4306313"/>
            <a:ext cx="1721358"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Data connectors</a:t>
            </a:r>
          </a:p>
        </p:txBody>
      </p:sp>
      <p:pic>
        <p:nvPicPr>
          <p:cNvPr id="42" name="Graphic 41" descr="Logo of AI Builders ">
            <a:extLst>
              <a:ext uri="{FF2B5EF4-FFF2-40B4-BE49-F238E27FC236}">
                <a16:creationId xmlns:a16="http://schemas.microsoft.com/office/drawing/2014/main" id="{62B63997-E3D9-4EDF-88EC-DAC523081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9768" y="3600906"/>
            <a:ext cx="525655" cy="539735"/>
          </a:xfrm>
          <a:prstGeom prst="rect">
            <a:avLst/>
          </a:prstGeom>
        </p:spPr>
      </p:pic>
      <p:sp>
        <p:nvSpPr>
          <p:cNvPr id="44" name="Rectangle 43">
            <a:extLst>
              <a:ext uri="{FF2B5EF4-FFF2-40B4-BE49-F238E27FC236}">
                <a16:creationId xmlns:a16="http://schemas.microsoft.com/office/drawing/2014/main" id="{656A4D79-1E39-481B-9975-5E86780CCFDF}"/>
              </a:ext>
            </a:extLst>
          </p:cNvPr>
          <p:cNvSpPr/>
          <p:nvPr/>
        </p:nvSpPr>
        <p:spPr bwMode="auto">
          <a:xfrm>
            <a:off x="3711916" y="4306313"/>
            <a:ext cx="1721358"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AI Builder</a:t>
            </a:r>
          </a:p>
        </p:txBody>
      </p:sp>
      <p:pic>
        <p:nvPicPr>
          <p:cNvPr id="54" name="Graphic 1245" descr="Logo of Common Data Service">
            <a:extLst>
              <a:ext uri="{FF2B5EF4-FFF2-40B4-BE49-F238E27FC236}">
                <a16:creationId xmlns:a16="http://schemas.microsoft.com/office/drawing/2014/main" id="{C9076399-EBB3-4BC8-9B0D-C9A10DCB44CA}"/>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288524" y="3629867"/>
            <a:ext cx="481814" cy="481814"/>
          </a:xfrm>
          <a:prstGeom prst="rect">
            <a:avLst/>
          </a:prstGeom>
        </p:spPr>
      </p:pic>
      <p:sp>
        <p:nvSpPr>
          <p:cNvPr id="38" name="Rectangle 37">
            <a:extLst>
              <a:ext uri="{FF2B5EF4-FFF2-40B4-BE49-F238E27FC236}">
                <a16:creationId xmlns:a16="http://schemas.microsoft.com/office/drawing/2014/main" id="{97F6CD7E-F8E7-4CA3-9415-51C7DDDCCEA3}"/>
              </a:ext>
            </a:extLst>
          </p:cNvPr>
          <p:cNvSpPr/>
          <p:nvPr/>
        </p:nvSpPr>
        <p:spPr bwMode="auto">
          <a:xfrm>
            <a:off x="5417905" y="4306313"/>
            <a:ext cx="2223050"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Dataverse</a:t>
            </a:r>
          </a:p>
        </p:txBody>
      </p:sp>
      <p:grpSp>
        <p:nvGrpSpPr>
          <p:cNvPr id="9" name="Group 16">
            <a:extLst>
              <a:ext uri="{FF2B5EF4-FFF2-40B4-BE49-F238E27FC236}">
                <a16:creationId xmlns:a16="http://schemas.microsoft.com/office/drawing/2014/main" id="{A159DB1F-47CD-471E-8CE5-668432897CAD}"/>
              </a:ext>
            </a:extLst>
          </p:cNvPr>
          <p:cNvGrpSpPr>
            <a:grpSpLocks noChangeAspect="1"/>
          </p:cNvGrpSpPr>
          <p:nvPr/>
        </p:nvGrpSpPr>
        <p:grpSpPr bwMode="auto">
          <a:xfrm>
            <a:off x="3199210" y="1793081"/>
            <a:ext cx="789384" cy="790575"/>
            <a:chOff x="2686" y="1505"/>
            <a:chExt cx="664" cy="665"/>
          </a:xfrm>
        </p:grpSpPr>
        <p:sp>
          <p:nvSpPr>
            <p:cNvPr id="10" name="AutoShape 15">
              <a:extLst>
                <a:ext uri="{FF2B5EF4-FFF2-40B4-BE49-F238E27FC236}">
                  <a16:creationId xmlns:a16="http://schemas.microsoft.com/office/drawing/2014/main" id="{7FDD6FBA-F6A6-4CA9-895B-CF3DCDBF4578}"/>
                </a:ext>
              </a:extLst>
            </p:cNvPr>
            <p:cNvSpPr>
              <a:spLocks noChangeAspect="1" noChangeArrowheads="1" noTextEdit="1"/>
            </p:cNvSpPr>
            <p:nvPr/>
          </p:nvSpPr>
          <p:spPr bwMode="auto">
            <a:xfrm>
              <a:off x="2687" y="1506"/>
              <a:ext cx="663"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 name="Freeform 17">
              <a:extLst>
                <a:ext uri="{FF2B5EF4-FFF2-40B4-BE49-F238E27FC236}">
                  <a16:creationId xmlns:a16="http://schemas.microsoft.com/office/drawing/2014/main" id="{B95D1A4B-6EFF-4116-8E60-B5593E978FA8}"/>
                </a:ext>
              </a:extLst>
            </p:cNvPr>
            <p:cNvSpPr>
              <a:spLocks/>
            </p:cNvSpPr>
            <p:nvPr/>
          </p:nvSpPr>
          <p:spPr bwMode="auto">
            <a:xfrm>
              <a:off x="2686" y="1505"/>
              <a:ext cx="664" cy="665"/>
            </a:xfrm>
            <a:custGeom>
              <a:avLst/>
              <a:gdLst>
                <a:gd name="T0" fmla="*/ 4 w 1328"/>
                <a:gd name="T1" fmla="*/ 597 h 1330"/>
                <a:gd name="T2" fmla="*/ 31 w 1328"/>
                <a:gd name="T3" fmla="*/ 468 h 1330"/>
                <a:gd name="T4" fmla="*/ 81 w 1328"/>
                <a:gd name="T5" fmla="*/ 348 h 1330"/>
                <a:gd name="T6" fmla="*/ 152 w 1328"/>
                <a:gd name="T7" fmla="*/ 243 h 1330"/>
                <a:gd name="T8" fmla="*/ 242 w 1328"/>
                <a:gd name="T9" fmla="*/ 152 h 1330"/>
                <a:gd name="T10" fmla="*/ 348 w 1328"/>
                <a:gd name="T11" fmla="*/ 81 h 1330"/>
                <a:gd name="T12" fmla="*/ 467 w 1328"/>
                <a:gd name="T13" fmla="*/ 31 h 1330"/>
                <a:gd name="T14" fmla="*/ 596 w 1328"/>
                <a:gd name="T15" fmla="*/ 4 h 1330"/>
                <a:gd name="T16" fmla="*/ 732 w 1328"/>
                <a:gd name="T17" fmla="*/ 4 h 1330"/>
                <a:gd name="T18" fmla="*/ 861 w 1328"/>
                <a:gd name="T19" fmla="*/ 31 h 1330"/>
                <a:gd name="T20" fmla="*/ 980 w 1328"/>
                <a:gd name="T21" fmla="*/ 81 h 1330"/>
                <a:gd name="T22" fmla="*/ 1086 w 1328"/>
                <a:gd name="T23" fmla="*/ 152 h 1330"/>
                <a:gd name="T24" fmla="*/ 1176 w 1328"/>
                <a:gd name="T25" fmla="*/ 243 h 1330"/>
                <a:gd name="T26" fmla="*/ 1247 w 1328"/>
                <a:gd name="T27" fmla="*/ 348 h 1330"/>
                <a:gd name="T28" fmla="*/ 1297 w 1328"/>
                <a:gd name="T29" fmla="*/ 468 h 1330"/>
                <a:gd name="T30" fmla="*/ 1324 w 1328"/>
                <a:gd name="T31" fmla="*/ 597 h 1330"/>
                <a:gd name="T32" fmla="*/ 1324 w 1328"/>
                <a:gd name="T33" fmla="*/ 733 h 1330"/>
                <a:gd name="T34" fmla="*/ 1297 w 1328"/>
                <a:gd name="T35" fmla="*/ 862 h 1330"/>
                <a:gd name="T36" fmla="*/ 1247 w 1328"/>
                <a:gd name="T37" fmla="*/ 982 h 1330"/>
                <a:gd name="T38" fmla="*/ 1176 w 1328"/>
                <a:gd name="T39" fmla="*/ 1087 h 1330"/>
                <a:gd name="T40" fmla="*/ 1086 w 1328"/>
                <a:gd name="T41" fmla="*/ 1178 h 1330"/>
                <a:gd name="T42" fmla="*/ 980 w 1328"/>
                <a:gd name="T43" fmla="*/ 1249 h 1330"/>
                <a:gd name="T44" fmla="*/ 861 w 1328"/>
                <a:gd name="T45" fmla="*/ 1299 h 1330"/>
                <a:gd name="T46" fmla="*/ 732 w 1328"/>
                <a:gd name="T47" fmla="*/ 1326 h 1330"/>
                <a:gd name="T48" fmla="*/ 596 w 1328"/>
                <a:gd name="T49" fmla="*/ 1326 h 1330"/>
                <a:gd name="T50" fmla="*/ 467 w 1328"/>
                <a:gd name="T51" fmla="*/ 1299 h 1330"/>
                <a:gd name="T52" fmla="*/ 348 w 1328"/>
                <a:gd name="T53" fmla="*/ 1249 h 1330"/>
                <a:gd name="T54" fmla="*/ 242 w 1328"/>
                <a:gd name="T55" fmla="*/ 1178 h 1330"/>
                <a:gd name="T56" fmla="*/ 152 w 1328"/>
                <a:gd name="T57" fmla="*/ 1087 h 1330"/>
                <a:gd name="T58" fmla="*/ 81 w 1328"/>
                <a:gd name="T59" fmla="*/ 982 h 1330"/>
                <a:gd name="T60" fmla="*/ 31 w 1328"/>
                <a:gd name="T61" fmla="*/ 862 h 1330"/>
                <a:gd name="T62" fmla="*/ 4 w 1328"/>
                <a:gd name="T63" fmla="*/ 73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 h="1330">
                  <a:moveTo>
                    <a:pt x="0" y="666"/>
                  </a:moveTo>
                  <a:lnTo>
                    <a:pt x="4" y="597"/>
                  </a:lnTo>
                  <a:lnTo>
                    <a:pt x="15" y="531"/>
                  </a:lnTo>
                  <a:lnTo>
                    <a:pt x="31" y="468"/>
                  </a:lnTo>
                  <a:lnTo>
                    <a:pt x="54" y="406"/>
                  </a:lnTo>
                  <a:lnTo>
                    <a:pt x="81" y="348"/>
                  </a:lnTo>
                  <a:lnTo>
                    <a:pt x="113" y="295"/>
                  </a:lnTo>
                  <a:lnTo>
                    <a:pt x="152" y="243"/>
                  </a:lnTo>
                  <a:lnTo>
                    <a:pt x="196" y="196"/>
                  </a:lnTo>
                  <a:lnTo>
                    <a:pt x="242" y="152"/>
                  </a:lnTo>
                  <a:lnTo>
                    <a:pt x="294" y="114"/>
                  </a:lnTo>
                  <a:lnTo>
                    <a:pt x="348" y="81"/>
                  </a:lnTo>
                  <a:lnTo>
                    <a:pt x="406" y="54"/>
                  </a:lnTo>
                  <a:lnTo>
                    <a:pt x="467" y="31"/>
                  </a:lnTo>
                  <a:lnTo>
                    <a:pt x="530" y="15"/>
                  </a:lnTo>
                  <a:lnTo>
                    <a:pt x="596" y="4"/>
                  </a:lnTo>
                  <a:lnTo>
                    <a:pt x="665" y="0"/>
                  </a:lnTo>
                  <a:lnTo>
                    <a:pt x="732" y="4"/>
                  </a:lnTo>
                  <a:lnTo>
                    <a:pt x="798" y="15"/>
                  </a:lnTo>
                  <a:lnTo>
                    <a:pt x="861" y="31"/>
                  </a:lnTo>
                  <a:lnTo>
                    <a:pt x="923" y="54"/>
                  </a:lnTo>
                  <a:lnTo>
                    <a:pt x="980" y="81"/>
                  </a:lnTo>
                  <a:lnTo>
                    <a:pt x="1034" y="114"/>
                  </a:lnTo>
                  <a:lnTo>
                    <a:pt x="1086" y="152"/>
                  </a:lnTo>
                  <a:lnTo>
                    <a:pt x="1132" y="196"/>
                  </a:lnTo>
                  <a:lnTo>
                    <a:pt x="1176" y="243"/>
                  </a:lnTo>
                  <a:lnTo>
                    <a:pt x="1215" y="295"/>
                  </a:lnTo>
                  <a:lnTo>
                    <a:pt x="1247" y="348"/>
                  </a:lnTo>
                  <a:lnTo>
                    <a:pt x="1274" y="406"/>
                  </a:lnTo>
                  <a:lnTo>
                    <a:pt x="1297" y="468"/>
                  </a:lnTo>
                  <a:lnTo>
                    <a:pt x="1315" y="531"/>
                  </a:lnTo>
                  <a:lnTo>
                    <a:pt x="1324" y="597"/>
                  </a:lnTo>
                  <a:lnTo>
                    <a:pt x="1328" y="666"/>
                  </a:lnTo>
                  <a:lnTo>
                    <a:pt x="1324" y="733"/>
                  </a:lnTo>
                  <a:lnTo>
                    <a:pt x="1315" y="799"/>
                  </a:lnTo>
                  <a:lnTo>
                    <a:pt x="1297" y="862"/>
                  </a:lnTo>
                  <a:lnTo>
                    <a:pt x="1274" y="924"/>
                  </a:lnTo>
                  <a:lnTo>
                    <a:pt x="1247" y="982"/>
                  </a:lnTo>
                  <a:lnTo>
                    <a:pt x="1215" y="1036"/>
                  </a:lnTo>
                  <a:lnTo>
                    <a:pt x="1176" y="1087"/>
                  </a:lnTo>
                  <a:lnTo>
                    <a:pt x="1132" y="1134"/>
                  </a:lnTo>
                  <a:lnTo>
                    <a:pt x="1086" y="1178"/>
                  </a:lnTo>
                  <a:lnTo>
                    <a:pt x="1034" y="1216"/>
                  </a:lnTo>
                  <a:lnTo>
                    <a:pt x="980" y="1249"/>
                  </a:lnTo>
                  <a:lnTo>
                    <a:pt x="923" y="1276"/>
                  </a:lnTo>
                  <a:lnTo>
                    <a:pt x="861" y="1299"/>
                  </a:lnTo>
                  <a:lnTo>
                    <a:pt x="798" y="1317"/>
                  </a:lnTo>
                  <a:lnTo>
                    <a:pt x="732" y="1326"/>
                  </a:lnTo>
                  <a:lnTo>
                    <a:pt x="665" y="1330"/>
                  </a:lnTo>
                  <a:lnTo>
                    <a:pt x="596" y="1326"/>
                  </a:lnTo>
                  <a:lnTo>
                    <a:pt x="530" y="1317"/>
                  </a:lnTo>
                  <a:lnTo>
                    <a:pt x="467" y="1299"/>
                  </a:lnTo>
                  <a:lnTo>
                    <a:pt x="406" y="1276"/>
                  </a:lnTo>
                  <a:lnTo>
                    <a:pt x="348" y="1249"/>
                  </a:lnTo>
                  <a:lnTo>
                    <a:pt x="294" y="1216"/>
                  </a:lnTo>
                  <a:lnTo>
                    <a:pt x="242" y="1178"/>
                  </a:lnTo>
                  <a:lnTo>
                    <a:pt x="196" y="1134"/>
                  </a:lnTo>
                  <a:lnTo>
                    <a:pt x="152" y="1087"/>
                  </a:lnTo>
                  <a:lnTo>
                    <a:pt x="113" y="1036"/>
                  </a:lnTo>
                  <a:lnTo>
                    <a:pt x="81" y="982"/>
                  </a:lnTo>
                  <a:lnTo>
                    <a:pt x="54" y="924"/>
                  </a:lnTo>
                  <a:lnTo>
                    <a:pt x="31" y="862"/>
                  </a:lnTo>
                  <a:lnTo>
                    <a:pt x="15" y="799"/>
                  </a:lnTo>
                  <a:lnTo>
                    <a:pt x="4" y="733"/>
                  </a:lnTo>
                  <a:lnTo>
                    <a:pt x="0" y="666"/>
                  </a:lnTo>
                  <a:close/>
                </a:path>
              </a:pathLst>
            </a:custGeom>
            <a:solidFill>
              <a:srgbClr val="7427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 name="Freeform 18">
              <a:extLst>
                <a:ext uri="{FF2B5EF4-FFF2-40B4-BE49-F238E27FC236}">
                  <a16:creationId xmlns:a16="http://schemas.microsoft.com/office/drawing/2014/main" id="{2CCF730C-9BD4-4671-B267-E100161492C4}"/>
                </a:ext>
              </a:extLst>
            </p:cNvPr>
            <p:cNvSpPr>
              <a:spLocks/>
            </p:cNvSpPr>
            <p:nvPr/>
          </p:nvSpPr>
          <p:spPr bwMode="auto">
            <a:xfrm>
              <a:off x="3033" y="1908"/>
              <a:ext cx="76" cy="77"/>
            </a:xfrm>
            <a:custGeom>
              <a:avLst/>
              <a:gdLst>
                <a:gd name="T0" fmla="*/ 92 w 152"/>
                <a:gd name="T1" fmla="*/ 8 h 154"/>
                <a:gd name="T2" fmla="*/ 84 w 152"/>
                <a:gd name="T3" fmla="*/ 2 h 154"/>
                <a:gd name="T4" fmla="*/ 77 w 152"/>
                <a:gd name="T5" fmla="*/ 0 h 154"/>
                <a:gd name="T6" fmla="*/ 67 w 152"/>
                <a:gd name="T7" fmla="*/ 2 h 154"/>
                <a:gd name="T8" fmla="*/ 59 w 152"/>
                <a:gd name="T9" fmla="*/ 8 h 154"/>
                <a:gd name="T10" fmla="*/ 42 w 152"/>
                <a:gd name="T11" fmla="*/ 26 h 154"/>
                <a:gd name="T12" fmla="*/ 29 w 152"/>
                <a:gd name="T13" fmla="*/ 37 h 154"/>
                <a:gd name="T14" fmla="*/ 19 w 152"/>
                <a:gd name="T15" fmla="*/ 47 h 154"/>
                <a:gd name="T16" fmla="*/ 13 w 152"/>
                <a:gd name="T17" fmla="*/ 52 h 154"/>
                <a:gd name="T18" fmla="*/ 9 w 152"/>
                <a:gd name="T19" fmla="*/ 56 h 154"/>
                <a:gd name="T20" fmla="*/ 8 w 152"/>
                <a:gd name="T21" fmla="*/ 58 h 154"/>
                <a:gd name="T22" fmla="*/ 8 w 152"/>
                <a:gd name="T23" fmla="*/ 60 h 154"/>
                <a:gd name="T24" fmla="*/ 2 w 152"/>
                <a:gd name="T25" fmla="*/ 68 h 154"/>
                <a:gd name="T26" fmla="*/ 0 w 152"/>
                <a:gd name="T27" fmla="*/ 77 h 154"/>
                <a:gd name="T28" fmla="*/ 2 w 152"/>
                <a:gd name="T29" fmla="*/ 87 h 154"/>
                <a:gd name="T30" fmla="*/ 8 w 152"/>
                <a:gd name="T31" fmla="*/ 95 h 154"/>
                <a:gd name="T32" fmla="*/ 25 w 152"/>
                <a:gd name="T33" fmla="*/ 114 h 154"/>
                <a:gd name="T34" fmla="*/ 36 w 152"/>
                <a:gd name="T35" fmla="*/ 126 h 154"/>
                <a:gd name="T36" fmla="*/ 46 w 152"/>
                <a:gd name="T37" fmla="*/ 135 h 154"/>
                <a:gd name="T38" fmla="*/ 52 w 152"/>
                <a:gd name="T39" fmla="*/ 143 h 154"/>
                <a:gd name="T40" fmla="*/ 56 w 152"/>
                <a:gd name="T41" fmla="*/ 147 h 154"/>
                <a:gd name="T42" fmla="*/ 57 w 152"/>
                <a:gd name="T43" fmla="*/ 149 h 154"/>
                <a:gd name="T44" fmla="*/ 59 w 152"/>
                <a:gd name="T45" fmla="*/ 149 h 154"/>
                <a:gd name="T46" fmla="*/ 67 w 152"/>
                <a:gd name="T47" fmla="*/ 154 h 154"/>
                <a:gd name="T48" fmla="*/ 77 w 152"/>
                <a:gd name="T49" fmla="*/ 154 h 154"/>
                <a:gd name="T50" fmla="*/ 84 w 152"/>
                <a:gd name="T51" fmla="*/ 154 h 154"/>
                <a:gd name="T52" fmla="*/ 92 w 152"/>
                <a:gd name="T53" fmla="*/ 149 h 154"/>
                <a:gd name="T54" fmla="*/ 109 w 152"/>
                <a:gd name="T55" fmla="*/ 131 h 154"/>
                <a:gd name="T56" fmla="*/ 123 w 152"/>
                <a:gd name="T57" fmla="*/ 118 h 154"/>
                <a:gd name="T58" fmla="*/ 132 w 152"/>
                <a:gd name="T59" fmla="*/ 108 h 154"/>
                <a:gd name="T60" fmla="*/ 138 w 152"/>
                <a:gd name="T61" fmla="*/ 103 h 154"/>
                <a:gd name="T62" fmla="*/ 142 w 152"/>
                <a:gd name="T63" fmla="*/ 99 h 154"/>
                <a:gd name="T64" fmla="*/ 144 w 152"/>
                <a:gd name="T65" fmla="*/ 97 h 154"/>
                <a:gd name="T66" fmla="*/ 146 w 152"/>
                <a:gd name="T67" fmla="*/ 95 h 154"/>
                <a:gd name="T68" fmla="*/ 150 w 152"/>
                <a:gd name="T69" fmla="*/ 87 h 154"/>
                <a:gd name="T70" fmla="*/ 152 w 152"/>
                <a:gd name="T71" fmla="*/ 77 h 154"/>
                <a:gd name="T72" fmla="*/ 150 w 152"/>
                <a:gd name="T73" fmla="*/ 68 h 154"/>
                <a:gd name="T74" fmla="*/ 146 w 152"/>
                <a:gd name="T75" fmla="*/ 60 h 154"/>
                <a:gd name="T76" fmla="*/ 92 w 152"/>
                <a:gd name="T77" fmla="*/ 8 h 154"/>
                <a:gd name="T78" fmla="*/ 92 w 152"/>
                <a:gd name="T79" fmla="*/ 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54">
                  <a:moveTo>
                    <a:pt x="92" y="8"/>
                  </a:moveTo>
                  <a:lnTo>
                    <a:pt x="84" y="2"/>
                  </a:lnTo>
                  <a:lnTo>
                    <a:pt x="77" y="0"/>
                  </a:lnTo>
                  <a:lnTo>
                    <a:pt x="67" y="2"/>
                  </a:lnTo>
                  <a:lnTo>
                    <a:pt x="59" y="8"/>
                  </a:lnTo>
                  <a:lnTo>
                    <a:pt x="42" y="26"/>
                  </a:lnTo>
                  <a:lnTo>
                    <a:pt x="29" y="37"/>
                  </a:lnTo>
                  <a:lnTo>
                    <a:pt x="19" y="47"/>
                  </a:lnTo>
                  <a:lnTo>
                    <a:pt x="13" y="52"/>
                  </a:lnTo>
                  <a:lnTo>
                    <a:pt x="9" y="56"/>
                  </a:lnTo>
                  <a:lnTo>
                    <a:pt x="8" y="58"/>
                  </a:lnTo>
                  <a:lnTo>
                    <a:pt x="8" y="60"/>
                  </a:lnTo>
                  <a:lnTo>
                    <a:pt x="2" y="68"/>
                  </a:lnTo>
                  <a:lnTo>
                    <a:pt x="0" y="77"/>
                  </a:lnTo>
                  <a:lnTo>
                    <a:pt x="2" y="87"/>
                  </a:lnTo>
                  <a:lnTo>
                    <a:pt x="8" y="95"/>
                  </a:lnTo>
                  <a:lnTo>
                    <a:pt x="25" y="114"/>
                  </a:lnTo>
                  <a:lnTo>
                    <a:pt x="36" y="126"/>
                  </a:lnTo>
                  <a:lnTo>
                    <a:pt x="46" y="135"/>
                  </a:lnTo>
                  <a:lnTo>
                    <a:pt x="52" y="143"/>
                  </a:lnTo>
                  <a:lnTo>
                    <a:pt x="56" y="147"/>
                  </a:lnTo>
                  <a:lnTo>
                    <a:pt x="57" y="149"/>
                  </a:lnTo>
                  <a:lnTo>
                    <a:pt x="59" y="149"/>
                  </a:lnTo>
                  <a:lnTo>
                    <a:pt x="67" y="154"/>
                  </a:lnTo>
                  <a:lnTo>
                    <a:pt x="77" y="154"/>
                  </a:lnTo>
                  <a:lnTo>
                    <a:pt x="84" y="154"/>
                  </a:lnTo>
                  <a:lnTo>
                    <a:pt x="92" y="149"/>
                  </a:lnTo>
                  <a:lnTo>
                    <a:pt x="109" y="131"/>
                  </a:lnTo>
                  <a:lnTo>
                    <a:pt x="123" y="118"/>
                  </a:lnTo>
                  <a:lnTo>
                    <a:pt x="132" y="108"/>
                  </a:lnTo>
                  <a:lnTo>
                    <a:pt x="138" y="103"/>
                  </a:lnTo>
                  <a:lnTo>
                    <a:pt x="142" y="99"/>
                  </a:lnTo>
                  <a:lnTo>
                    <a:pt x="144" y="97"/>
                  </a:lnTo>
                  <a:lnTo>
                    <a:pt x="146" y="95"/>
                  </a:lnTo>
                  <a:lnTo>
                    <a:pt x="150" y="87"/>
                  </a:lnTo>
                  <a:lnTo>
                    <a:pt x="152" y="77"/>
                  </a:lnTo>
                  <a:lnTo>
                    <a:pt x="150" y="68"/>
                  </a:lnTo>
                  <a:lnTo>
                    <a:pt x="146" y="60"/>
                  </a:lnTo>
                  <a:lnTo>
                    <a:pt x="92" y="8"/>
                  </a:lnTo>
                  <a:lnTo>
                    <a:pt x="9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 name="Freeform 19">
              <a:extLst>
                <a:ext uri="{FF2B5EF4-FFF2-40B4-BE49-F238E27FC236}">
                  <a16:creationId xmlns:a16="http://schemas.microsoft.com/office/drawing/2014/main" id="{5D1931BF-3AE9-4AEE-ACAF-0929AF8E2C78}"/>
                </a:ext>
              </a:extLst>
            </p:cNvPr>
            <p:cNvSpPr>
              <a:spLocks/>
            </p:cNvSpPr>
            <p:nvPr/>
          </p:nvSpPr>
          <p:spPr bwMode="auto">
            <a:xfrm>
              <a:off x="3088" y="1851"/>
              <a:ext cx="76" cy="78"/>
            </a:xfrm>
            <a:custGeom>
              <a:avLst/>
              <a:gdLst>
                <a:gd name="T0" fmla="*/ 93 w 152"/>
                <a:gd name="T1" fmla="*/ 8 h 156"/>
                <a:gd name="T2" fmla="*/ 85 w 152"/>
                <a:gd name="T3" fmla="*/ 2 h 156"/>
                <a:gd name="T4" fmla="*/ 77 w 152"/>
                <a:gd name="T5" fmla="*/ 0 h 156"/>
                <a:gd name="T6" fmla="*/ 68 w 152"/>
                <a:gd name="T7" fmla="*/ 2 h 156"/>
                <a:gd name="T8" fmla="*/ 60 w 152"/>
                <a:gd name="T9" fmla="*/ 8 h 156"/>
                <a:gd name="T10" fmla="*/ 43 w 152"/>
                <a:gd name="T11" fmla="*/ 25 h 156"/>
                <a:gd name="T12" fmla="*/ 29 w 152"/>
                <a:gd name="T13" fmla="*/ 38 h 156"/>
                <a:gd name="T14" fmla="*/ 20 w 152"/>
                <a:gd name="T15" fmla="*/ 46 h 156"/>
                <a:gd name="T16" fmla="*/ 14 w 152"/>
                <a:gd name="T17" fmla="*/ 54 h 156"/>
                <a:gd name="T18" fmla="*/ 10 w 152"/>
                <a:gd name="T19" fmla="*/ 58 h 156"/>
                <a:gd name="T20" fmla="*/ 8 w 152"/>
                <a:gd name="T21" fmla="*/ 60 h 156"/>
                <a:gd name="T22" fmla="*/ 8 w 152"/>
                <a:gd name="T23" fmla="*/ 60 h 156"/>
                <a:gd name="T24" fmla="*/ 2 w 152"/>
                <a:gd name="T25" fmla="*/ 69 h 156"/>
                <a:gd name="T26" fmla="*/ 0 w 152"/>
                <a:gd name="T27" fmla="*/ 79 h 156"/>
                <a:gd name="T28" fmla="*/ 2 w 152"/>
                <a:gd name="T29" fmla="*/ 88 h 156"/>
                <a:gd name="T30" fmla="*/ 8 w 152"/>
                <a:gd name="T31" fmla="*/ 96 h 156"/>
                <a:gd name="T32" fmla="*/ 25 w 152"/>
                <a:gd name="T33" fmla="*/ 113 h 156"/>
                <a:gd name="T34" fmla="*/ 37 w 152"/>
                <a:gd name="T35" fmla="*/ 127 h 156"/>
                <a:gd name="T36" fmla="*/ 46 w 152"/>
                <a:gd name="T37" fmla="*/ 137 h 156"/>
                <a:gd name="T38" fmla="*/ 52 w 152"/>
                <a:gd name="T39" fmla="*/ 144 h 156"/>
                <a:gd name="T40" fmla="*/ 56 w 152"/>
                <a:gd name="T41" fmla="*/ 148 h 156"/>
                <a:gd name="T42" fmla="*/ 58 w 152"/>
                <a:gd name="T43" fmla="*/ 150 h 156"/>
                <a:gd name="T44" fmla="*/ 60 w 152"/>
                <a:gd name="T45" fmla="*/ 150 h 156"/>
                <a:gd name="T46" fmla="*/ 68 w 152"/>
                <a:gd name="T47" fmla="*/ 156 h 156"/>
                <a:gd name="T48" fmla="*/ 77 w 152"/>
                <a:gd name="T49" fmla="*/ 156 h 156"/>
                <a:gd name="T50" fmla="*/ 85 w 152"/>
                <a:gd name="T51" fmla="*/ 156 h 156"/>
                <a:gd name="T52" fmla="*/ 93 w 152"/>
                <a:gd name="T53" fmla="*/ 150 h 156"/>
                <a:gd name="T54" fmla="*/ 110 w 152"/>
                <a:gd name="T55" fmla="*/ 133 h 156"/>
                <a:gd name="T56" fmla="*/ 123 w 152"/>
                <a:gd name="T57" fmla="*/ 119 h 156"/>
                <a:gd name="T58" fmla="*/ 133 w 152"/>
                <a:gd name="T59" fmla="*/ 110 h 156"/>
                <a:gd name="T60" fmla="*/ 139 w 152"/>
                <a:gd name="T61" fmla="*/ 104 h 156"/>
                <a:gd name="T62" fmla="*/ 143 w 152"/>
                <a:gd name="T63" fmla="*/ 100 h 156"/>
                <a:gd name="T64" fmla="*/ 144 w 152"/>
                <a:gd name="T65" fmla="*/ 96 h 156"/>
                <a:gd name="T66" fmla="*/ 146 w 152"/>
                <a:gd name="T67" fmla="*/ 96 h 156"/>
                <a:gd name="T68" fmla="*/ 150 w 152"/>
                <a:gd name="T69" fmla="*/ 88 h 156"/>
                <a:gd name="T70" fmla="*/ 152 w 152"/>
                <a:gd name="T71" fmla="*/ 79 h 156"/>
                <a:gd name="T72" fmla="*/ 150 w 152"/>
                <a:gd name="T73" fmla="*/ 69 h 156"/>
                <a:gd name="T74" fmla="*/ 146 w 152"/>
                <a:gd name="T75" fmla="*/ 60 h 156"/>
                <a:gd name="T76" fmla="*/ 93 w 152"/>
                <a:gd name="T77" fmla="*/ 8 h 156"/>
                <a:gd name="T78" fmla="*/ 93 w 152"/>
                <a:gd name="T79" fmla="*/ 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56">
                  <a:moveTo>
                    <a:pt x="93" y="8"/>
                  </a:moveTo>
                  <a:lnTo>
                    <a:pt x="85" y="2"/>
                  </a:lnTo>
                  <a:lnTo>
                    <a:pt x="77" y="0"/>
                  </a:lnTo>
                  <a:lnTo>
                    <a:pt x="68" y="2"/>
                  </a:lnTo>
                  <a:lnTo>
                    <a:pt x="60" y="8"/>
                  </a:lnTo>
                  <a:lnTo>
                    <a:pt x="43" y="25"/>
                  </a:lnTo>
                  <a:lnTo>
                    <a:pt x="29" y="38"/>
                  </a:lnTo>
                  <a:lnTo>
                    <a:pt x="20" y="46"/>
                  </a:lnTo>
                  <a:lnTo>
                    <a:pt x="14" y="54"/>
                  </a:lnTo>
                  <a:lnTo>
                    <a:pt x="10" y="58"/>
                  </a:lnTo>
                  <a:lnTo>
                    <a:pt x="8" y="60"/>
                  </a:lnTo>
                  <a:lnTo>
                    <a:pt x="8" y="60"/>
                  </a:lnTo>
                  <a:lnTo>
                    <a:pt x="2" y="69"/>
                  </a:lnTo>
                  <a:lnTo>
                    <a:pt x="0" y="79"/>
                  </a:lnTo>
                  <a:lnTo>
                    <a:pt x="2" y="88"/>
                  </a:lnTo>
                  <a:lnTo>
                    <a:pt x="8" y="96"/>
                  </a:lnTo>
                  <a:lnTo>
                    <a:pt x="25" y="113"/>
                  </a:lnTo>
                  <a:lnTo>
                    <a:pt x="37" y="127"/>
                  </a:lnTo>
                  <a:lnTo>
                    <a:pt x="46" y="137"/>
                  </a:lnTo>
                  <a:lnTo>
                    <a:pt x="52" y="144"/>
                  </a:lnTo>
                  <a:lnTo>
                    <a:pt x="56" y="148"/>
                  </a:lnTo>
                  <a:lnTo>
                    <a:pt x="58" y="150"/>
                  </a:lnTo>
                  <a:lnTo>
                    <a:pt x="60" y="150"/>
                  </a:lnTo>
                  <a:lnTo>
                    <a:pt x="68" y="156"/>
                  </a:lnTo>
                  <a:lnTo>
                    <a:pt x="77" y="156"/>
                  </a:lnTo>
                  <a:lnTo>
                    <a:pt x="85" y="156"/>
                  </a:lnTo>
                  <a:lnTo>
                    <a:pt x="93" y="150"/>
                  </a:lnTo>
                  <a:lnTo>
                    <a:pt x="110" y="133"/>
                  </a:lnTo>
                  <a:lnTo>
                    <a:pt x="123" y="119"/>
                  </a:lnTo>
                  <a:lnTo>
                    <a:pt x="133" y="110"/>
                  </a:lnTo>
                  <a:lnTo>
                    <a:pt x="139" y="104"/>
                  </a:lnTo>
                  <a:lnTo>
                    <a:pt x="143" y="100"/>
                  </a:lnTo>
                  <a:lnTo>
                    <a:pt x="144" y="96"/>
                  </a:lnTo>
                  <a:lnTo>
                    <a:pt x="146" y="96"/>
                  </a:lnTo>
                  <a:lnTo>
                    <a:pt x="150" y="88"/>
                  </a:lnTo>
                  <a:lnTo>
                    <a:pt x="152" y="79"/>
                  </a:lnTo>
                  <a:lnTo>
                    <a:pt x="150" y="69"/>
                  </a:lnTo>
                  <a:lnTo>
                    <a:pt x="146" y="60"/>
                  </a:lnTo>
                  <a:lnTo>
                    <a:pt x="93" y="8"/>
                  </a:lnTo>
                  <a:lnTo>
                    <a:pt x="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 name="Freeform 20">
              <a:extLst>
                <a:ext uri="{FF2B5EF4-FFF2-40B4-BE49-F238E27FC236}">
                  <a16:creationId xmlns:a16="http://schemas.microsoft.com/office/drawing/2014/main" id="{135D9A35-7395-4A77-BB3B-6727E06F83E7}"/>
                </a:ext>
              </a:extLst>
            </p:cNvPr>
            <p:cNvSpPr>
              <a:spLocks noEditPoints="1"/>
            </p:cNvSpPr>
            <p:nvPr/>
          </p:nvSpPr>
          <p:spPr bwMode="auto">
            <a:xfrm>
              <a:off x="2870" y="1797"/>
              <a:ext cx="184" cy="188"/>
            </a:xfrm>
            <a:custGeom>
              <a:avLst/>
              <a:gdLst>
                <a:gd name="T0" fmla="*/ 348 w 369"/>
                <a:gd name="T1" fmla="*/ 156 h 377"/>
                <a:gd name="T2" fmla="*/ 319 w 369"/>
                <a:gd name="T3" fmla="*/ 127 h 377"/>
                <a:gd name="T4" fmla="*/ 261 w 369"/>
                <a:gd name="T5" fmla="*/ 70 h 377"/>
                <a:gd name="T6" fmla="*/ 227 w 369"/>
                <a:gd name="T7" fmla="*/ 33 h 377"/>
                <a:gd name="T8" fmla="*/ 204 w 369"/>
                <a:gd name="T9" fmla="*/ 10 h 377"/>
                <a:gd name="T10" fmla="*/ 194 w 369"/>
                <a:gd name="T11" fmla="*/ 2 h 377"/>
                <a:gd name="T12" fmla="*/ 167 w 369"/>
                <a:gd name="T13" fmla="*/ 8 h 377"/>
                <a:gd name="T14" fmla="*/ 102 w 369"/>
                <a:gd name="T15" fmla="*/ 75 h 377"/>
                <a:gd name="T16" fmla="*/ 60 w 369"/>
                <a:gd name="T17" fmla="*/ 118 h 377"/>
                <a:gd name="T18" fmla="*/ 31 w 369"/>
                <a:gd name="T19" fmla="*/ 147 h 377"/>
                <a:gd name="T20" fmla="*/ 23 w 369"/>
                <a:gd name="T21" fmla="*/ 154 h 377"/>
                <a:gd name="T22" fmla="*/ 8 w 369"/>
                <a:gd name="T23" fmla="*/ 172 h 377"/>
                <a:gd name="T24" fmla="*/ 0 w 369"/>
                <a:gd name="T25" fmla="*/ 189 h 377"/>
                <a:gd name="T26" fmla="*/ 17 w 369"/>
                <a:gd name="T27" fmla="*/ 218 h 377"/>
                <a:gd name="T28" fmla="*/ 23 w 369"/>
                <a:gd name="T29" fmla="*/ 225 h 377"/>
                <a:gd name="T30" fmla="*/ 90 w 369"/>
                <a:gd name="T31" fmla="*/ 293 h 377"/>
                <a:gd name="T32" fmla="*/ 133 w 369"/>
                <a:gd name="T33" fmla="*/ 335 h 377"/>
                <a:gd name="T34" fmla="*/ 160 w 369"/>
                <a:gd name="T35" fmla="*/ 362 h 377"/>
                <a:gd name="T36" fmla="*/ 167 w 369"/>
                <a:gd name="T37" fmla="*/ 370 h 377"/>
                <a:gd name="T38" fmla="*/ 194 w 369"/>
                <a:gd name="T39" fmla="*/ 376 h 377"/>
                <a:gd name="T40" fmla="*/ 250 w 369"/>
                <a:gd name="T41" fmla="*/ 322 h 377"/>
                <a:gd name="T42" fmla="*/ 298 w 369"/>
                <a:gd name="T43" fmla="*/ 272 h 377"/>
                <a:gd name="T44" fmla="*/ 327 w 369"/>
                <a:gd name="T45" fmla="*/ 243 h 377"/>
                <a:gd name="T46" fmla="*/ 346 w 369"/>
                <a:gd name="T47" fmla="*/ 225 h 377"/>
                <a:gd name="T48" fmla="*/ 359 w 369"/>
                <a:gd name="T49" fmla="*/ 210 h 377"/>
                <a:gd name="T50" fmla="*/ 367 w 369"/>
                <a:gd name="T51" fmla="*/ 198 h 377"/>
                <a:gd name="T52" fmla="*/ 361 w 369"/>
                <a:gd name="T53" fmla="*/ 172 h 377"/>
                <a:gd name="T54" fmla="*/ 144 w 369"/>
                <a:gd name="T55" fmla="*/ 237 h 377"/>
                <a:gd name="T56" fmla="*/ 129 w 369"/>
                <a:gd name="T57" fmla="*/ 222 h 377"/>
                <a:gd name="T58" fmla="*/ 117 w 369"/>
                <a:gd name="T59" fmla="*/ 208 h 377"/>
                <a:gd name="T60" fmla="*/ 110 w 369"/>
                <a:gd name="T61" fmla="*/ 198 h 377"/>
                <a:gd name="T62" fmla="*/ 115 w 369"/>
                <a:gd name="T63" fmla="*/ 172 h 377"/>
                <a:gd name="T64" fmla="*/ 156 w 369"/>
                <a:gd name="T65" fmla="*/ 131 h 377"/>
                <a:gd name="T66" fmla="*/ 167 w 369"/>
                <a:gd name="T67" fmla="*/ 120 h 377"/>
                <a:gd name="T68" fmla="*/ 185 w 369"/>
                <a:gd name="T69" fmla="*/ 112 h 377"/>
                <a:gd name="T70" fmla="*/ 219 w 369"/>
                <a:gd name="T71" fmla="*/ 135 h 377"/>
                <a:gd name="T72" fmla="*/ 248 w 369"/>
                <a:gd name="T73" fmla="*/ 164 h 377"/>
                <a:gd name="T74" fmla="*/ 254 w 369"/>
                <a:gd name="T75" fmla="*/ 172 h 377"/>
                <a:gd name="T76" fmla="*/ 260 w 369"/>
                <a:gd name="T77" fmla="*/ 198 h 377"/>
                <a:gd name="T78" fmla="*/ 242 w 369"/>
                <a:gd name="T79" fmla="*/ 220 h 377"/>
                <a:gd name="T80" fmla="*/ 227 w 369"/>
                <a:gd name="T81" fmla="*/ 233 h 377"/>
                <a:gd name="T82" fmla="*/ 206 w 369"/>
                <a:gd name="T83" fmla="*/ 254 h 377"/>
                <a:gd name="T84" fmla="*/ 194 w 369"/>
                <a:gd name="T85" fmla="*/ 266 h 377"/>
                <a:gd name="T86" fmla="*/ 167 w 369"/>
                <a:gd name="T87" fmla="*/ 26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9" h="377">
                  <a:moveTo>
                    <a:pt x="361" y="172"/>
                  </a:moveTo>
                  <a:lnTo>
                    <a:pt x="352" y="160"/>
                  </a:lnTo>
                  <a:lnTo>
                    <a:pt x="348" y="156"/>
                  </a:lnTo>
                  <a:lnTo>
                    <a:pt x="346" y="154"/>
                  </a:lnTo>
                  <a:lnTo>
                    <a:pt x="346" y="154"/>
                  </a:lnTo>
                  <a:lnTo>
                    <a:pt x="319" y="127"/>
                  </a:lnTo>
                  <a:lnTo>
                    <a:pt x="298" y="106"/>
                  </a:lnTo>
                  <a:lnTo>
                    <a:pt x="279" y="85"/>
                  </a:lnTo>
                  <a:lnTo>
                    <a:pt x="261" y="70"/>
                  </a:lnTo>
                  <a:lnTo>
                    <a:pt x="248" y="54"/>
                  </a:lnTo>
                  <a:lnTo>
                    <a:pt x="237" y="43"/>
                  </a:lnTo>
                  <a:lnTo>
                    <a:pt x="227" y="33"/>
                  </a:lnTo>
                  <a:lnTo>
                    <a:pt x="219" y="25"/>
                  </a:lnTo>
                  <a:lnTo>
                    <a:pt x="210" y="16"/>
                  </a:lnTo>
                  <a:lnTo>
                    <a:pt x="204" y="10"/>
                  </a:lnTo>
                  <a:lnTo>
                    <a:pt x="202" y="8"/>
                  </a:lnTo>
                  <a:lnTo>
                    <a:pt x="202" y="8"/>
                  </a:lnTo>
                  <a:lnTo>
                    <a:pt x="194" y="2"/>
                  </a:lnTo>
                  <a:lnTo>
                    <a:pt x="185" y="0"/>
                  </a:lnTo>
                  <a:lnTo>
                    <a:pt x="175" y="2"/>
                  </a:lnTo>
                  <a:lnTo>
                    <a:pt x="167" y="8"/>
                  </a:lnTo>
                  <a:lnTo>
                    <a:pt x="142" y="33"/>
                  </a:lnTo>
                  <a:lnTo>
                    <a:pt x="121" y="56"/>
                  </a:lnTo>
                  <a:lnTo>
                    <a:pt x="102" y="75"/>
                  </a:lnTo>
                  <a:lnTo>
                    <a:pt x="85" y="93"/>
                  </a:lnTo>
                  <a:lnTo>
                    <a:pt x="71" y="106"/>
                  </a:lnTo>
                  <a:lnTo>
                    <a:pt x="60" y="118"/>
                  </a:lnTo>
                  <a:lnTo>
                    <a:pt x="50" y="127"/>
                  </a:lnTo>
                  <a:lnTo>
                    <a:pt x="42" y="135"/>
                  </a:lnTo>
                  <a:lnTo>
                    <a:pt x="31" y="147"/>
                  </a:lnTo>
                  <a:lnTo>
                    <a:pt x="27" y="150"/>
                  </a:lnTo>
                  <a:lnTo>
                    <a:pt x="25" y="152"/>
                  </a:lnTo>
                  <a:lnTo>
                    <a:pt x="23" y="154"/>
                  </a:lnTo>
                  <a:lnTo>
                    <a:pt x="14" y="164"/>
                  </a:lnTo>
                  <a:lnTo>
                    <a:pt x="10" y="170"/>
                  </a:lnTo>
                  <a:lnTo>
                    <a:pt x="8" y="172"/>
                  </a:lnTo>
                  <a:lnTo>
                    <a:pt x="8" y="172"/>
                  </a:lnTo>
                  <a:lnTo>
                    <a:pt x="2" y="179"/>
                  </a:lnTo>
                  <a:lnTo>
                    <a:pt x="0" y="189"/>
                  </a:lnTo>
                  <a:lnTo>
                    <a:pt x="2" y="198"/>
                  </a:lnTo>
                  <a:lnTo>
                    <a:pt x="8" y="206"/>
                  </a:lnTo>
                  <a:lnTo>
                    <a:pt x="17" y="218"/>
                  </a:lnTo>
                  <a:lnTo>
                    <a:pt x="21" y="222"/>
                  </a:lnTo>
                  <a:lnTo>
                    <a:pt x="23" y="223"/>
                  </a:lnTo>
                  <a:lnTo>
                    <a:pt x="23" y="225"/>
                  </a:lnTo>
                  <a:lnTo>
                    <a:pt x="50" y="250"/>
                  </a:lnTo>
                  <a:lnTo>
                    <a:pt x="71" y="274"/>
                  </a:lnTo>
                  <a:lnTo>
                    <a:pt x="90" y="293"/>
                  </a:lnTo>
                  <a:lnTo>
                    <a:pt x="108" y="308"/>
                  </a:lnTo>
                  <a:lnTo>
                    <a:pt x="121" y="324"/>
                  </a:lnTo>
                  <a:lnTo>
                    <a:pt x="133" y="335"/>
                  </a:lnTo>
                  <a:lnTo>
                    <a:pt x="142" y="345"/>
                  </a:lnTo>
                  <a:lnTo>
                    <a:pt x="150" y="352"/>
                  </a:lnTo>
                  <a:lnTo>
                    <a:pt x="160" y="362"/>
                  </a:lnTo>
                  <a:lnTo>
                    <a:pt x="165" y="368"/>
                  </a:lnTo>
                  <a:lnTo>
                    <a:pt x="167" y="370"/>
                  </a:lnTo>
                  <a:lnTo>
                    <a:pt x="167" y="370"/>
                  </a:lnTo>
                  <a:lnTo>
                    <a:pt x="175" y="376"/>
                  </a:lnTo>
                  <a:lnTo>
                    <a:pt x="185" y="377"/>
                  </a:lnTo>
                  <a:lnTo>
                    <a:pt x="194" y="376"/>
                  </a:lnTo>
                  <a:lnTo>
                    <a:pt x="202" y="370"/>
                  </a:lnTo>
                  <a:lnTo>
                    <a:pt x="227" y="345"/>
                  </a:lnTo>
                  <a:lnTo>
                    <a:pt x="250" y="322"/>
                  </a:lnTo>
                  <a:lnTo>
                    <a:pt x="269" y="302"/>
                  </a:lnTo>
                  <a:lnTo>
                    <a:pt x="285" y="287"/>
                  </a:lnTo>
                  <a:lnTo>
                    <a:pt x="298" y="272"/>
                  </a:lnTo>
                  <a:lnTo>
                    <a:pt x="310" y="260"/>
                  </a:lnTo>
                  <a:lnTo>
                    <a:pt x="319" y="250"/>
                  </a:lnTo>
                  <a:lnTo>
                    <a:pt x="327" y="243"/>
                  </a:lnTo>
                  <a:lnTo>
                    <a:pt x="338" y="233"/>
                  </a:lnTo>
                  <a:lnTo>
                    <a:pt x="342" y="227"/>
                  </a:lnTo>
                  <a:lnTo>
                    <a:pt x="346" y="225"/>
                  </a:lnTo>
                  <a:lnTo>
                    <a:pt x="346" y="225"/>
                  </a:lnTo>
                  <a:lnTo>
                    <a:pt x="356" y="214"/>
                  </a:lnTo>
                  <a:lnTo>
                    <a:pt x="359" y="210"/>
                  </a:lnTo>
                  <a:lnTo>
                    <a:pt x="361" y="208"/>
                  </a:lnTo>
                  <a:lnTo>
                    <a:pt x="361" y="206"/>
                  </a:lnTo>
                  <a:lnTo>
                    <a:pt x="367" y="198"/>
                  </a:lnTo>
                  <a:lnTo>
                    <a:pt x="369" y="189"/>
                  </a:lnTo>
                  <a:lnTo>
                    <a:pt x="367" y="179"/>
                  </a:lnTo>
                  <a:lnTo>
                    <a:pt x="361" y="172"/>
                  </a:lnTo>
                  <a:close/>
                  <a:moveTo>
                    <a:pt x="167" y="260"/>
                  </a:moveTo>
                  <a:lnTo>
                    <a:pt x="156" y="247"/>
                  </a:lnTo>
                  <a:lnTo>
                    <a:pt x="144" y="237"/>
                  </a:lnTo>
                  <a:lnTo>
                    <a:pt x="138" y="229"/>
                  </a:lnTo>
                  <a:lnTo>
                    <a:pt x="133" y="225"/>
                  </a:lnTo>
                  <a:lnTo>
                    <a:pt x="129" y="222"/>
                  </a:lnTo>
                  <a:lnTo>
                    <a:pt x="129" y="222"/>
                  </a:lnTo>
                  <a:lnTo>
                    <a:pt x="121" y="212"/>
                  </a:lnTo>
                  <a:lnTo>
                    <a:pt x="117" y="208"/>
                  </a:lnTo>
                  <a:lnTo>
                    <a:pt x="115" y="208"/>
                  </a:lnTo>
                  <a:lnTo>
                    <a:pt x="115" y="206"/>
                  </a:lnTo>
                  <a:lnTo>
                    <a:pt x="110" y="198"/>
                  </a:lnTo>
                  <a:lnTo>
                    <a:pt x="108" y="189"/>
                  </a:lnTo>
                  <a:lnTo>
                    <a:pt x="110" y="179"/>
                  </a:lnTo>
                  <a:lnTo>
                    <a:pt x="115" y="172"/>
                  </a:lnTo>
                  <a:lnTo>
                    <a:pt x="133" y="154"/>
                  </a:lnTo>
                  <a:lnTo>
                    <a:pt x="146" y="141"/>
                  </a:lnTo>
                  <a:lnTo>
                    <a:pt x="156" y="131"/>
                  </a:lnTo>
                  <a:lnTo>
                    <a:pt x="162" y="125"/>
                  </a:lnTo>
                  <a:lnTo>
                    <a:pt x="165" y="121"/>
                  </a:lnTo>
                  <a:lnTo>
                    <a:pt x="167" y="120"/>
                  </a:lnTo>
                  <a:lnTo>
                    <a:pt x="167" y="118"/>
                  </a:lnTo>
                  <a:lnTo>
                    <a:pt x="175" y="114"/>
                  </a:lnTo>
                  <a:lnTo>
                    <a:pt x="185" y="112"/>
                  </a:lnTo>
                  <a:lnTo>
                    <a:pt x="194" y="114"/>
                  </a:lnTo>
                  <a:lnTo>
                    <a:pt x="202" y="118"/>
                  </a:lnTo>
                  <a:lnTo>
                    <a:pt x="219" y="135"/>
                  </a:lnTo>
                  <a:lnTo>
                    <a:pt x="233" y="148"/>
                  </a:lnTo>
                  <a:lnTo>
                    <a:pt x="242" y="158"/>
                  </a:lnTo>
                  <a:lnTo>
                    <a:pt x="248" y="164"/>
                  </a:lnTo>
                  <a:lnTo>
                    <a:pt x="252" y="168"/>
                  </a:lnTo>
                  <a:lnTo>
                    <a:pt x="254" y="170"/>
                  </a:lnTo>
                  <a:lnTo>
                    <a:pt x="254" y="172"/>
                  </a:lnTo>
                  <a:lnTo>
                    <a:pt x="260" y="179"/>
                  </a:lnTo>
                  <a:lnTo>
                    <a:pt x="261" y="189"/>
                  </a:lnTo>
                  <a:lnTo>
                    <a:pt x="260" y="198"/>
                  </a:lnTo>
                  <a:lnTo>
                    <a:pt x="254" y="206"/>
                  </a:lnTo>
                  <a:lnTo>
                    <a:pt x="246" y="216"/>
                  </a:lnTo>
                  <a:lnTo>
                    <a:pt x="242" y="220"/>
                  </a:lnTo>
                  <a:lnTo>
                    <a:pt x="240" y="220"/>
                  </a:lnTo>
                  <a:lnTo>
                    <a:pt x="240" y="222"/>
                  </a:lnTo>
                  <a:lnTo>
                    <a:pt x="227" y="233"/>
                  </a:lnTo>
                  <a:lnTo>
                    <a:pt x="217" y="243"/>
                  </a:lnTo>
                  <a:lnTo>
                    <a:pt x="212" y="250"/>
                  </a:lnTo>
                  <a:lnTo>
                    <a:pt x="206" y="254"/>
                  </a:lnTo>
                  <a:lnTo>
                    <a:pt x="202" y="258"/>
                  </a:lnTo>
                  <a:lnTo>
                    <a:pt x="202" y="260"/>
                  </a:lnTo>
                  <a:lnTo>
                    <a:pt x="194" y="266"/>
                  </a:lnTo>
                  <a:lnTo>
                    <a:pt x="185" y="268"/>
                  </a:lnTo>
                  <a:lnTo>
                    <a:pt x="175" y="266"/>
                  </a:lnTo>
                  <a:lnTo>
                    <a:pt x="167" y="2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 name="Freeform 21">
              <a:extLst>
                <a:ext uri="{FF2B5EF4-FFF2-40B4-BE49-F238E27FC236}">
                  <a16:creationId xmlns:a16="http://schemas.microsoft.com/office/drawing/2014/main" id="{618F7A4B-6E06-4C20-AAB0-F3E880870624}"/>
                </a:ext>
              </a:extLst>
            </p:cNvPr>
            <p:cNvSpPr>
              <a:spLocks/>
            </p:cNvSpPr>
            <p:nvPr/>
          </p:nvSpPr>
          <p:spPr bwMode="auto">
            <a:xfrm>
              <a:off x="3033" y="1797"/>
              <a:ext cx="76" cy="78"/>
            </a:xfrm>
            <a:custGeom>
              <a:avLst/>
              <a:gdLst>
                <a:gd name="T0" fmla="*/ 92 w 152"/>
                <a:gd name="T1" fmla="*/ 150 h 156"/>
                <a:gd name="T2" fmla="*/ 109 w 152"/>
                <a:gd name="T3" fmla="*/ 133 h 156"/>
                <a:gd name="T4" fmla="*/ 123 w 152"/>
                <a:gd name="T5" fmla="*/ 120 h 156"/>
                <a:gd name="T6" fmla="*/ 132 w 152"/>
                <a:gd name="T7" fmla="*/ 110 h 156"/>
                <a:gd name="T8" fmla="*/ 138 w 152"/>
                <a:gd name="T9" fmla="*/ 104 h 156"/>
                <a:gd name="T10" fmla="*/ 142 w 152"/>
                <a:gd name="T11" fmla="*/ 100 h 156"/>
                <a:gd name="T12" fmla="*/ 144 w 152"/>
                <a:gd name="T13" fmla="*/ 96 h 156"/>
                <a:gd name="T14" fmla="*/ 146 w 152"/>
                <a:gd name="T15" fmla="*/ 96 h 156"/>
                <a:gd name="T16" fmla="*/ 150 w 152"/>
                <a:gd name="T17" fmla="*/ 89 h 156"/>
                <a:gd name="T18" fmla="*/ 152 w 152"/>
                <a:gd name="T19" fmla="*/ 79 h 156"/>
                <a:gd name="T20" fmla="*/ 150 w 152"/>
                <a:gd name="T21" fmla="*/ 70 h 156"/>
                <a:gd name="T22" fmla="*/ 146 w 152"/>
                <a:gd name="T23" fmla="*/ 60 h 156"/>
                <a:gd name="T24" fmla="*/ 129 w 152"/>
                <a:gd name="T25" fmla="*/ 43 h 156"/>
                <a:gd name="T26" fmla="*/ 115 w 152"/>
                <a:gd name="T27" fmla="*/ 29 h 156"/>
                <a:gd name="T28" fmla="*/ 106 w 152"/>
                <a:gd name="T29" fmla="*/ 19 h 156"/>
                <a:gd name="T30" fmla="*/ 100 w 152"/>
                <a:gd name="T31" fmla="*/ 14 h 156"/>
                <a:gd name="T32" fmla="*/ 96 w 152"/>
                <a:gd name="T33" fmla="*/ 10 h 156"/>
                <a:gd name="T34" fmla="*/ 94 w 152"/>
                <a:gd name="T35" fmla="*/ 8 h 156"/>
                <a:gd name="T36" fmla="*/ 92 w 152"/>
                <a:gd name="T37" fmla="*/ 8 h 156"/>
                <a:gd name="T38" fmla="*/ 84 w 152"/>
                <a:gd name="T39" fmla="*/ 2 h 156"/>
                <a:gd name="T40" fmla="*/ 77 w 152"/>
                <a:gd name="T41" fmla="*/ 0 h 156"/>
                <a:gd name="T42" fmla="*/ 67 w 152"/>
                <a:gd name="T43" fmla="*/ 2 h 156"/>
                <a:gd name="T44" fmla="*/ 59 w 152"/>
                <a:gd name="T45" fmla="*/ 8 h 156"/>
                <a:gd name="T46" fmla="*/ 42 w 152"/>
                <a:gd name="T47" fmla="*/ 25 h 156"/>
                <a:gd name="T48" fmla="*/ 29 w 152"/>
                <a:gd name="T49" fmla="*/ 39 h 156"/>
                <a:gd name="T50" fmla="*/ 19 w 152"/>
                <a:gd name="T51" fmla="*/ 46 h 156"/>
                <a:gd name="T52" fmla="*/ 13 w 152"/>
                <a:gd name="T53" fmla="*/ 54 h 156"/>
                <a:gd name="T54" fmla="*/ 9 w 152"/>
                <a:gd name="T55" fmla="*/ 58 h 156"/>
                <a:gd name="T56" fmla="*/ 8 w 152"/>
                <a:gd name="T57" fmla="*/ 60 h 156"/>
                <a:gd name="T58" fmla="*/ 8 w 152"/>
                <a:gd name="T59" fmla="*/ 60 h 156"/>
                <a:gd name="T60" fmla="*/ 2 w 152"/>
                <a:gd name="T61" fmla="*/ 70 h 156"/>
                <a:gd name="T62" fmla="*/ 0 w 152"/>
                <a:gd name="T63" fmla="*/ 79 h 156"/>
                <a:gd name="T64" fmla="*/ 2 w 152"/>
                <a:gd name="T65" fmla="*/ 89 h 156"/>
                <a:gd name="T66" fmla="*/ 8 w 152"/>
                <a:gd name="T67" fmla="*/ 96 h 156"/>
                <a:gd name="T68" fmla="*/ 25 w 152"/>
                <a:gd name="T69" fmla="*/ 114 h 156"/>
                <a:gd name="T70" fmla="*/ 36 w 152"/>
                <a:gd name="T71" fmla="*/ 127 h 156"/>
                <a:gd name="T72" fmla="*/ 46 w 152"/>
                <a:gd name="T73" fmla="*/ 137 h 156"/>
                <a:gd name="T74" fmla="*/ 52 w 152"/>
                <a:gd name="T75" fmla="*/ 145 h 156"/>
                <a:gd name="T76" fmla="*/ 56 w 152"/>
                <a:gd name="T77" fmla="*/ 148 h 156"/>
                <a:gd name="T78" fmla="*/ 57 w 152"/>
                <a:gd name="T79" fmla="*/ 150 h 156"/>
                <a:gd name="T80" fmla="*/ 59 w 152"/>
                <a:gd name="T81" fmla="*/ 150 h 156"/>
                <a:gd name="T82" fmla="*/ 67 w 152"/>
                <a:gd name="T83" fmla="*/ 156 h 156"/>
                <a:gd name="T84" fmla="*/ 77 w 152"/>
                <a:gd name="T85" fmla="*/ 156 h 156"/>
                <a:gd name="T86" fmla="*/ 84 w 152"/>
                <a:gd name="T87" fmla="*/ 156 h 156"/>
                <a:gd name="T88" fmla="*/ 92 w 152"/>
                <a:gd name="T89" fmla="*/ 15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 h="156">
                  <a:moveTo>
                    <a:pt x="92" y="150"/>
                  </a:moveTo>
                  <a:lnTo>
                    <a:pt x="109" y="133"/>
                  </a:lnTo>
                  <a:lnTo>
                    <a:pt x="123" y="120"/>
                  </a:lnTo>
                  <a:lnTo>
                    <a:pt x="132" y="110"/>
                  </a:lnTo>
                  <a:lnTo>
                    <a:pt x="138" y="104"/>
                  </a:lnTo>
                  <a:lnTo>
                    <a:pt x="142" y="100"/>
                  </a:lnTo>
                  <a:lnTo>
                    <a:pt x="144" y="96"/>
                  </a:lnTo>
                  <a:lnTo>
                    <a:pt x="146" y="96"/>
                  </a:lnTo>
                  <a:lnTo>
                    <a:pt x="150" y="89"/>
                  </a:lnTo>
                  <a:lnTo>
                    <a:pt x="152" y="79"/>
                  </a:lnTo>
                  <a:lnTo>
                    <a:pt x="150" y="70"/>
                  </a:lnTo>
                  <a:lnTo>
                    <a:pt x="146" y="60"/>
                  </a:lnTo>
                  <a:lnTo>
                    <a:pt x="129" y="43"/>
                  </a:lnTo>
                  <a:lnTo>
                    <a:pt x="115" y="29"/>
                  </a:lnTo>
                  <a:lnTo>
                    <a:pt x="106" y="19"/>
                  </a:lnTo>
                  <a:lnTo>
                    <a:pt x="100" y="14"/>
                  </a:lnTo>
                  <a:lnTo>
                    <a:pt x="96" y="10"/>
                  </a:lnTo>
                  <a:lnTo>
                    <a:pt x="94" y="8"/>
                  </a:lnTo>
                  <a:lnTo>
                    <a:pt x="92" y="8"/>
                  </a:lnTo>
                  <a:lnTo>
                    <a:pt x="84" y="2"/>
                  </a:lnTo>
                  <a:lnTo>
                    <a:pt x="77" y="0"/>
                  </a:lnTo>
                  <a:lnTo>
                    <a:pt x="67" y="2"/>
                  </a:lnTo>
                  <a:lnTo>
                    <a:pt x="59" y="8"/>
                  </a:lnTo>
                  <a:lnTo>
                    <a:pt x="42" y="25"/>
                  </a:lnTo>
                  <a:lnTo>
                    <a:pt x="29" y="39"/>
                  </a:lnTo>
                  <a:lnTo>
                    <a:pt x="19" y="46"/>
                  </a:lnTo>
                  <a:lnTo>
                    <a:pt x="13" y="54"/>
                  </a:lnTo>
                  <a:lnTo>
                    <a:pt x="9" y="58"/>
                  </a:lnTo>
                  <a:lnTo>
                    <a:pt x="8" y="60"/>
                  </a:lnTo>
                  <a:lnTo>
                    <a:pt x="8" y="60"/>
                  </a:lnTo>
                  <a:lnTo>
                    <a:pt x="2" y="70"/>
                  </a:lnTo>
                  <a:lnTo>
                    <a:pt x="0" y="79"/>
                  </a:lnTo>
                  <a:lnTo>
                    <a:pt x="2" y="89"/>
                  </a:lnTo>
                  <a:lnTo>
                    <a:pt x="8" y="96"/>
                  </a:lnTo>
                  <a:lnTo>
                    <a:pt x="25" y="114"/>
                  </a:lnTo>
                  <a:lnTo>
                    <a:pt x="36" y="127"/>
                  </a:lnTo>
                  <a:lnTo>
                    <a:pt x="46" y="137"/>
                  </a:lnTo>
                  <a:lnTo>
                    <a:pt x="52" y="145"/>
                  </a:lnTo>
                  <a:lnTo>
                    <a:pt x="56" y="148"/>
                  </a:lnTo>
                  <a:lnTo>
                    <a:pt x="57" y="150"/>
                  </a:lnTo>
                  <a:lnTo>
                    <a:pt x="59" y="150"/>
                  </a:lnTo>
                  <a:lnTo>
                    <a:pt x="67" y="156"/>
                  </a:lnTo>
                  <a:lnTo>
                    <a:pt x="77" y="156"/>
                  </a:lnTo>
                  <a:lnTo>
                    <a:pt x="84" y="156"/>
                  </a:lnTo>
                  <a:lnTo>
                    <a:pt x="92" y="1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 name="Freeform 22">
              <a:extLst>
                <a:ext uri="{FF2B5EF4-FFF2-40B4-BE49-F238E27FC236}">
                  <a16:creationId xmlns:a16="http://schemas.microsoft.com/office/drawing/2014/main" id="{F607C94D-23EF-4F46-93A0-B9F8797FBB58}"/>
                </a:ext>
              </a:extLst>
            </p:cNvPr>
            <p:cNvSpPr>
              <a:spLocks/>
            </p:cNvSpPr>
            <p:nvPr/>
          </p:nvSpPr>
          <p:spPr bwMode="auto">
            <a:xfrm>
              <a:off x="2824" y="1688"/>
              <a:ext cx="389" cy="259"/>
            </a:xfrm>
            <a:custGeom>
              <a:avLst/>
              <a:gdLst>
                <a:gd name="T0" fmla="*/ 667 w 776"/>
                <a:gd name="T1" fmla="*/ 517 h 517"/>
                <a:gd name="T2" fmla="*/ 667 w 776"/>
                <a:gd name="T3" fmla="*/ 492 h 517"/>
                <a:gd name="T4" fmla="*/ 676 w 776"/>
                <a:gd name="T5" fmla="*/ 485 h 517"/>
                <a:gd name="T6" fmla="*/ 695 w 776"/>
                <a:gd name="T7" fmla="*/ 485 h 517"/>
                <a:gd name="T8" fmla="*/ 734 w 776"/>
                <a:gd name="T9" fmla="*/ 458 h 517"/>
                <a:gd name="T10" fmla="*/ 744 w 776"/>
                <a:gd name="T11" fmla="*/ 392 h 517"/>
                <a:gd name="T12" fmla="*/ 744 w 776"/>
                <a:gd name="T13" fmla="*/ 233 h 517"/>
                <a:gd name="T14" fmla="*/ 744 w 776"/>
                <a:gd name="T15" fmla="*/ 134 h 517"/>
                <a:gd name="T16" fmla="*/ 744 w 776"/>
                <a:gd name="T17" fmla="*/ 98 h 517"/>
                <a:gd name="T18" fmla="*/ 742 w 776"/>
                <a:gd name="T19" fmla="*/ 81 h 517"/>
                <a:gd name="T20" fmla="*/ 717 w 776"/>
                <a:gd name="T21" fmla="*/ 42 h 517"/>
                <a:gd name="T22" fmla="*/ 628 w 776"/>
                <a:gd name="T23" fmla="*/ 31 h 517"/>
                <a:gd name="T24" fmla="*/ 446 w 776"/>
                <a:gd name="T25" fmla="*/ 31 h 517"/>
                <a:gd name="T26" fmla="*/ 311 w 776"/>
                <a:gd name="T27" fmla="*/ 31 h 517"/>
                <a:gd name="T28" fmla="*/ 215 w 776"/>
                <a:gd name="T29" fmla="*/ 31 h 517"/>
                <a:gd name="T30" fmla="*/ 140 w 776"/>
                <a:gd name="T31" fmla="*/ 31 h 517"/>
                <a:gd name="T32" fmla="*/ 94 w 776"/>
                <a:gd name="T33" fmla="*/ 31 h 517"/>
                <a:gd name="T34" fmla="*/ 67 w 776"/>
                <a:gd name="T35" fmla="*/ 36 h 517"/>
                <a:gd name="T36" fmla="*/ 34 w 776"/>
                <a:gd name="T37" fmla="*/ 69 h 517"/>
                <a:gd name="T38" fmla="*/ 29 w 776"/>
                <a:gd name="T39" fmla="*/ 152 h 517"/>
                <a:gd name="T40" fmla="*/ 29 w 776"/>
                <a:gd name="T41" fmla="*/ 315 h 517"/>
                <a:gd name="T42" fmla="*/ 29 w 776"/>
                <a:gd name="T43" fmla="*/ 394 h 517"/>
                <a:gd name="T44" fmla="*/ 29 w 776"/>
                <a:gd name="T45" fmla="*/ 421 h 517"/>
                <a:gd name="T46" fmla="*/ 34 w 776"/>
                <a:gd name="T47" fmla="*/ 446 h 517"/>
                <a:gd name="T48" fmla="*/ 67 w 776"/>
                <a:gd name="T49" fmla="*/ 481 h 517"/>
                <a:gd name="T50" fmla="*/ 104 w 776"/>
                <a:gd name="T51" fmla="*/ 485 h 517"/>
                <a:gd name="T52" fmla="*/ 106 w 776"/>
                <a:gd name="T53" fmla="*/ 504 h 517"/>
                <a:gd name="T54" fmla="*/ 106 w 776"/>
                <a:gd name="T55" fmla="*/ 517 h 517"/>
                <a:gd name="T56" fmla="*/ 90 w 776"/>
                <a:gd name="T57" fmla="*/ 517 h 517"/>
                <a:gd name="T58" fmla="*/ 25 w 776"/>
                <a:gd name="T59" fmla="*/ 489 h 517"/>
                <a:gd name="T60" fmla="*/ 0 w 776"/>
                <a:gd name="T61" fmla="*/ 423 h 517"/>
                <a:gd name="T62" fmla="*/ 0 w 776"/>
                <a:gd name="T63" fmla="*/ 269 h 517"/>
                <a:gd name="T64" fmla="*/ 0 w 776"/>
                <a:gd name="T65" fmla="*/ 152 h 517"/>
                <a:gd name="T66" fmla="*/ 0 w 776"/>
                <a:gd name="T67" fmla="*/ 104 h 517"/>
                <a:gd name="T68" fmla="*/ 0 w 776"/>
                <a:gd name="T69" fmla="*/ 92 h 517"/>
                <a:gd name="T70" fmla="*/ 25 w 776"/>
                <a:gd name="T71" fmla="*/ 27 h 517"/>
                <a:gd name="T72" fmla="*/ 90 w 776"/>
                <a:gd name="T73" fmla="*/ 0 h 517"/>
                <a:gd name="T74" fmla="*/ 286 w 776"/>
                <a:gd name="T75" fmla="*/ 0 h 517"/>
                <a:gd name="T76" fmla="*/ 432 w 776"/>
                <a:gd name="T77" fmla="*/ 0 h 517"/>
                <a:gd name="T78" fmla="*/ 538 w 776"/>
                <a:gd name="T79" fmla="*/ 0 h 517"/>
                <a:gd name="T80" fmla="*/ 609 w 776"/>
                <a:gd name="T81" fmla="*/ 0 h 517"/>
                <a:gd name="T82" fmla="*/ 674 w 776"/>
                <a:gd name="T83" fmla="*/ 0 h 517"/>
                <a:gd name="T84" fmla="*/ 701 w 776"/>
                <a:gd name="T85" fmla="*/ 2 h 517"/>
                <a:gd name="T86" fmla="*/ 759 w 776"/>
                <a:gd name="T87" fmla="*/ 40 h 517"/>
                <a:gd name="T88" fmla="*/ 776 w 776"/>
                <a:gd name="T89" fmla="*/ 123 h 517"/>
                <a:gd name="T90" fmla="*/ 776 w 776"/>
                <a:gd name="T91" fmla="*/ 283 h 517"/>
                <a:gd name="T92" fmla="*/ 776 w 776"/>
                <a:gd name="T93" fmla="*/ 381 h 517"/>
                <a:gd name="T94" fmla="*/ 776 w 776"/>
                <a:gd name="T95" fmla="*/ 417 h 517"/>
                <a:gd name="T96" fmla="*/ 774 w 776"/>
                <a:gd name="T97" fmla="*/ 442 h 517"/>
                <a:gd name="T98" fmla="*/ 734 w 776"/>
                <a:gd name="T99" fmla="*/ 50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6" h="517">
                  <a:moveTo>
                    <a:pt x="682" y="517"/>
                  </a:moveTo>
                  <a:lnTo>
                    <a:pt x="674" y="517"/>
                  </a:lnTo>
                  <a:lnTo>
                    <a:pt x="669" y="517"/>
                  </a:lnTo>
                  <a:lnTo>
                    <a:pt x="667" y="517"/>
                  </a:lnTo>
                  <a:lnTo>
                    <a:pt x="667" y="517"/>
                  </a:lnTo>
                  <a:lnTo>
                    <a:pt x="667" y="506"/>
                  </a:lnTo>
                  <a:lnTo>
                    <a:pt x="667" y="498"/>
                  </a:lnTo>
                  <a:lnTo>
                    <a:pt x="667" y="492"/>
                  </a:lnTo>
                  <a:lnTo>
                    <a:pt x="667" y="489"/>
                  </a:lnTo>
                  <a:lnTo>
                    <a:pt x="667" y="487"/>
                  </a:lnTo>
                  <a:lnTo>
                    <a:pt x="667" y="485"/>
                  </a:lnTo>
                  <a:lnTo>
                    <a:pt x="676" y="485"/>
                  </a:lnTo>
                  <a:lnTo>
                    <a:pt x="680" y="485"/>
                  </a:lnTo>
                  <a:lnTo>
                    <a:pt x="682" y="485"/>
                  </a:lnTo>
                  <a:lnTo>
                    <a:pt x="682" y="485"/>
                  </a:lnTo>
                  <a:lnTo>
                    <a:pt x="695" y="485"/>
                  </a:lnTo>
                  <a:lnTo>
                    <a:pt x="707" y="481"/>
                  </a:lnTo>
                  <a:lnTo>
                    <a:pt x="717" y="475"/>
                  </a:lnTo>
                  <a:lnTo>
                    <a:pt x="726" y="467"/>
                  </a:lnTo>
                  <a:lnTo>
                    <a:pt x="734" y="458"/>
                  </a:lnTo>
                  <a:lnTo>
                    <a:pt x="740" y="446"/>
                  </a:lnTo>
                  <a:lnTo>
                    <a:pt x="742" y="435"/>
                  </a:lnTo>
                  <a:lnTo>
                    <a:pt x="744" y="423"/>
                  </a:lnTo>
                  <a:lnTo>
                    <a:pt x="744" y="392"/>
                  </a:lnTo>
                  <a:lnTo>
                    <a:pt x="744" y="365"/>
                  </a:lnTo>
                  <a:lnTo>
                    <a:pt x="744" y="313"/>
                  </a:lnTo>
                  <a:lnTo>
                    <a:pt x="744" y="269"/>
                  </a:lnTo>
                  <a:lnTo>
                    <a:pt x="744" y="233"/>
                  </a:lnTo>
                  <a:lnTo>
                    <a:pt x="744" y="200"/>
                  </a:lnTo>
                  <a:lnTo>
                    <a:pt x="744" y="173"/>
                  </a:lnTo>
                  <a:lnTo>
                    <a:pt x="744" y="152"/>
                  </a:lnTo>
                  <a:lnTo>
                    <a:pt x="744" y="134"/>
                  </a:lnTo>
                  <a:lnTo>
                    <a:pt x="744" y="121"/>
                  </a:lnTo>
                  <a:lnTo>
                    <a:pt x="744" y="109"/>
                  </a:lnTo>
                  <a:lnTo>
                    <a:pt x="744" y="104"/>
                  </a:lnTo>
                  <a:lnTo>
                    <a:pt x="744" y="98"/>
                  </a:lnTo>
                  <a:lnTo>
                    <a:pt x="744" y="96"/>
                  </a:lnTo>
                  <a:lnTo>
                    <a:pt x="744" y="94"/>
                  </a:lnTo>
                  <a:lnTo>
                    <a:pt x="744" y="92"/>
                  </a:lnTo>
                  <a:lnTo>
                    <a:pt x="742" y="81"/>
                  </a:lnTo>
                  <a:lnTo>
                    <a:pt x="740" y="69"/>
                  </a:lnTo>
                  <a:lnTo>
                    <a:pt x="734" y="59"/>
                  </a:lnTo>
                  <a:lnTo>
                    <a:pt x="726" y="50"/>
                  </a:lnTo>
                  <a:lnTo>
                    <a:pt x="717" y="42"/>
                  </a:lnTo>
                  <a:lnTo>
                    <a:pt x="707" y="36"/>
                  </a:lnTo>
                  <a:lnTo>
                    <a:pt x="695" y="32"/>
                  </a:lnTo>
                  <a:lnTo>
                    <a:pt x="682" y="31"/>
                  </a:lnTo>
                  <a:lnTo>
                    <a:pt x="628" y="31"/>
                  </a:lnTo>
                  <a:lnTo>
                    <a:pt x="578" y="31"/>
                  </a:lnTo>
                  <a:lnTo>
                    <a:pt x="532" y="31"/>
                  </a:lnTo>
                  <a:lnTo>
                    <a:pt x="488" y="31"/>
                  </a:lnTo>
                  <a:lnTo>
                    <a:pt x="446" y="31"/>
                  </a:lnTo>
                  <a:lnTo>
                    <a:pt x="407" y="31"/>
                  </a:lnTo>
                  <a:lnTo>
                    <a:pt x="373" y="31"/>
                  </a:lnTo>
                  <a:lnTo>
                    <a:pt x="340" y="31"/>
                  </a:lnTo>
                  <a:lnTo>
                    <a:pt x="311" y="31"/>
                  </a:lnTo>
                  <a:lnTo>
                    <a:pt x="282" y="31"/>
                  </a:lnTo>
                  <a:lnTo>
                    <a:pt x="257" y="31"/>
                  </a:lnTo>
                  <a:lnTo>
                    <a:pt x="234" y="31"/>
                  </a:lnTo>
                  <a:lnTo>
                    <a:pt x="215" y="31"/>
                  </a:lnTo>
                  <a:lnTo>
                    <a:pt x="196" y="31"/>
                  </a:lnTo>
                  <a:lnTo>
                    <a:pt x="179" y="31"/>
                  </a:lnTo>
                  <a:lnTo>
                    <a:pt x="165" y="31"/>
                  </a:lnTo>
                  <a:lnTo>
                    <a:pt x="140" y="31"/>
                  </a:lnTo>
                  <a:lnTo>
                    <a:pt x="121" y="31"/>
                  </a:lnTo>
                  <a:lnTo>
                    <a:pt x="107" y="31"/>
                  </a:lnTo>
                  <a:lnTo>
                    <a:pt x="100" y="31"/>
                  </a:lnTo>
                  <a:lnTo>
                    <a:pt x="94" y="31"/>
                  </a:lnTo>
                  <a:lnTo>
                    <a:pt x="92" y="31"/>
                  </a:lnTo>
                  <a:lnTo>
                    <a:pt x="90" y="31"/>
                  </a:lnTo>
                  <a:lnTo>
                    <a:pt x="79" y="32"/>
                  </a:lnTo>
                  <a:lnTo>
                    <a:pt x="67" y="36"/>
                  </a:lnTo>
                  <a:lnTo>
                    <a:pt x="56" y="42"/>
                  </a:lnTo>
                  <a:lnTo>
                    <a:pt x="48" y="50"/>
                  </a:lnTo>
                  <a:lnTo>
                    <a:pt x="40" y="59"/>
                  </a:lnTo>
                  <a:lnTo>
                    <a:pt x="34" y="69"/>
                  </a:lnTo>
                  <a:lnTo>
                    <a:pt x="31" y="81"/>
                  </a:lnTo>
                  <a:lnTo>
                    <a:pt x="29" y="92"/>
                  </a:lnTo>
                  <a:lnTo>
                    <a:pt x="29" y="123"/>
                  </a:lnTo>
                  <a:lnTo>
                    <a:pt x="29" y="152"/>
                  </a:lnTo>
                  <a:lnTo>
                    <a:pt x="29" y="202"/>
                  </a:lnTo>
                  <a:lnTo>
                    <a:pt x="29" y="246"/>
                  </a:lnTo>
                  <a:lnTo>
                    <a:pt x="29" y="283"/>
                  </a:lnTo>
                  <a:lnTo>
                    <a:pt x="29" y="315"/>
                  </a:lnTo>
                  <a:lnTo>
                    <a:pt x="29" y="342"/>
                  </a:lnTo>
                  <a:lnTo>
                    <a:pt x="29" y="364"/>
                  </a:lnTo>
                  <a:lnTo>
                    <a:pt x="29" y="381"/>
                  </a:lnTo>
                  <a:lnTo>
                    <a:pt x="29" y="394"/>
                  </a:lnTo>
                  <a:lnTo>
                    <a:pt x="29" y="406"/>
                  </a:lnTo>
                  <a:lnTo>
                    <a:pt x="29" y="412"/>
                  </a:lnTo>
                  <a:lnTo>
                    <a:pt x="29" y="417"/>
                  </a:lnTo>
                  <a:lnTo>
                    <a:pt x="29" y="421"/>
                  </a:lnTo>
                  <a:lnTo>
                    <a:pt x="29" y="421"/>
                  </a:lnTo>
                  <a:lnTo>
                    <a:pt x="29" y="423"/>
                  </a:lnTo>
                  <a:lnTo>
                    <a:pt x="31" y="435"/>
                  </a:lnTo>
                  <a:lnTo>
                    <a:pt x="34" y="446"/>
                  </a:lnTo>
                  <a:lnTo>
                    <a:pt x="40" y="458"/>
                  </a:lnTo>
                  <a:lnTo>
                    <a:pt x="48" y="467"/>
                  </a:lnTo>
                  <a:lnTo>
                    <a:pt x="56" y="475"/>
                  </a:lnTo>
                  <a:lnTo>
                    <a:pt x="67" y="481"/>
                  </a:lnTo>
                  <a:lnTo>
                    <a:pt x="79" y="485"/>
                  </a:lnTo>
                  <a:lnTo>
                    <a:pt x="90" y="485"/>
                  </a:lnTo>
                  <a:lnTo>
                    <a:pt x="100" y="485"/>
                  </a:lnTo>
                  <a:lnTo>
                    <a:pt x="104" y="485"/>
                  </a:lnTo>
                  <a:lnTo>
                    <a:pt x="106" y="485"/>
                  </a:lnTo>
                  <a:lnTo>
                    <a:pt x="106" y="485"/>
                  </a:lnTo>
                  <a:lnTo>
                    <a:pt x="106" y="496"/>
                  </a:lnTo>
                  <a:lnTo>
                    <a:pt x="106" y="504"/>
                  </a:lnTo>
                  <a:lnTo>
                    <a:pt x="106" y="510"/>
                  </a:lnTo>
                  <a:lnTo>
                    <a:pt x="106" y="514"/>
                  </a:lnTo>
                  <a:lnTo>
                    <a:pt x="106" y="516"/>
                  </a:lnTo>
                  <a:lnTo>
                    <a:pt x="106" y="517"/>
                  </a:lnTo>
                  <a:lnTo>
                    <a:pt x="98" y="517"/>
                  </a:lnTo>
                  <a:lnTo>
                    <a:pt x="92" y="517"/>
                  </a:lnTo>
                  <a:lnTo>
                    <a:pt x="90" y="517"/>
                  </a:lnTo>
                  <a:lnTo>
                    <a:pt x="90" y="517"/>
                  </a:lnTo>
                  <a:lnTo>
                    <a:pt x="71" y="516"/>
                  </a:lnTo>
                  <a:lnTo>
                    <a:pt x="54" y="510"/>
                  </a:lnTo>
                  <a:lnTo>
                    <a:pt x="38" y="500"/>
                  </a:lnTo>
                  <a:lnTo>
                    <a:pt x="25" y="489"/>
                  </a:lnTo>
                  <a:lnTo>
                    <a:pt x="15" y="475"/>
                  </a:lnTo>
                  <a:lnTo>
                    <a:pt x="6" y="460"/>
                  </a:lnTo>
                  <a:lnTo>
                    <a:pt x="0" y="442"/>
                  </a:lnTo>
                  <a:lnTo>
                    <a:pt x="0" y="423"/>
                  </a:lnTo>
                  <a:lnTo>
                    <a:pt x="0" y="392"/>
                  </a:lnTo>
                  <a:lnTo>
                    <a:pt x="0" y="365"/>
                  </a:lnTo>
                  <a:lnTo>
                    <a:pt x="0" y="313"/>
                  </a:lnTo>
                  <a:lnTo>
                    <a:pt x="0" y="269"/>
                  </a:lnTo>
                  <a:lnTo>
                    <a:pt x="0" y="233"/>
                  </a:lnTo>
                  <a:lnTo>
                    <a:pt x="0" y="200"/>
                  </a:lnTo>
                  <a:lnTo>
                    <a:pt x="0" y="173"/>
                  </a:lnTo>
                  <a:lnTo>
                    <a:pt x="0" y="152"/>
                  </a:lnTo>
                  <a:lnTo>
                    <a:pt x="0" y="134"/>
                  </a:lnTo>
                  <a:lnTo>
                    <a:pt x="0" y="121"/>
                  </a:lnTo>
                  <a:lnTo>
                    <a:pt x="0" y="109"/>
                  </a:lnTo>
                  <a:lnTo>
                    <a:pt x="0" y="104"/>
                  </a:lnTo>
                  <a:lnTo>
                    <a:pt x="0" y="98"/>
                  </a:lnTo>
                  <a:lnTo>
                    <a:pt x="0" y="96"/>
                  </a:lnTo>
                  <a:lnTo>
                    <a:pt x="0" y="94"/>
                  </a:lnTo>
                  <a:lnTo>
                    <a:pt x="0" y="92"/>
                  </a:lnTo>
                  <a:lnTo>
                    <a:pt x="0" y="75"/>
                  </a:lnTo>
                  <a:lnTo>
                    <a:pt x="6" y="57"/>
                  </a:lnTo>
                  <a:lnTo>
                    <a:pt x="15" y="40"/>
                  </a:lnTo>
                  <a:lnTo>
                    <a:pt x="25" y="27"/>
                  </a:lnTo>
                  <a:lnTo>
                    <a:pt x="38" y="15"/>
                  </a:lnTo>
                  <a:lnTo>
                    <a:pt x="54" y="6"/>
                  </a:lnTo>
                  <a:lnTo>
                    <a:pt x="71" y="2"/>
                  </a:lnTo>
                  <a:lnTo>
                    <a:pt x="90" y="0"/>
                  </a:lnTo>
                  <a:lnTo>
                    <a:pt x="144" y="0"/>
                  </a:lnTo>
                  <a:lnTo>
                    <a:pt x="194" y="0"/>
                  </a:lnTo>
                  <a:lnTo>
                    <a:pt x="242" y="0"/>
                  </a:lnTo>
                  <a:lnTo>
                    <a:pt x="286" y="0"/>
                  </a:lnTo>
                  <a:lnTo>
                    <a:pt x="327" y="0"/>
                  </a:lnTo>
                  <a:lnTo>
                    <a:pt x="365" y="0"/>
                  </a:lnTo>
                  <a:lnTo>
                    <a:pt x="400" y="0"/>
                  </a:lnTo>
                  <a:lnTo>
                    <a:pt x="432" y="0"/>
                  </a:lnTo>
                  <a:lnTo>
                    <a:pt x="463" y="0"/>
                  </a:lnTo>
                  <a:lnTo>
                    <a:pt x="490" y="0"/>
                  </a:lnTo>
                  <a:lnTo>
                    <a:pt x="515" y="0"/>
                  </a:lnTo>
                  <a:lnTo>
                    <a:pt x="538" y="0"/>
                  </a:lnTo>
                  <a:lnTo>
                    <a:pt x="559" y="0"/>
                  </a:lnTo>
                  <a:lnTo>
                    <a:pt x="578" y="0"/>
                  </a:lnTo>
                  <a:lnTo>
                    <a:pt x="594" y="0"/>
                  </a:lnTo>
                  <a:lnTo>
                    <a:pt x="609" y="0"/>
                  </a:lnTo>
                  <a:lnTo>
                    <a:pt x="634" y="0"/>
                  </a:lnTo>
                  <a:lnTo>
                    <a:pt x="651" y="0"/>
                  </a:lnTo>
                  <a:lnTo>
                    <a:pt x="665" y="0"/>
                  </a:lnTo>
                  <a:lnTo>
                    <a:pt x="674" y="0"/>
                  </a:lnTo>
                  <a:lnTo>
                    <a:pt x="678" y="0"/>
                  </a:lnTo>
                  <a:lnTo>
                    <a:pt x="682" y="0"/>
                  </a:lnTo>
                  <a:lnTo>
                    <a:pt x="682" y="0"/>
                  </a:lnTo>
                  <a:lnTo>
                    <a:pt x="701" y="2"/>
                  </a:lnTo>
                  <a:lnTo>
                    <a:pt x="719" y="6"/>
                  </a:lnTo>
                  <a:lnTo>
                    <a:pt x="734" y="15"/>
                  </a:lnTo>
                  <a:lnTo>
                    <a:pt x="747" y="27"/>
                  </a:lnTo>
                  <a:lnTo>
                    <a:pt x="759" y="40"/>
                  </a:lnTo>
                  <a:lnTo>
                    <a:pt x="769" y="57"/>
                  </a:lnTo>
                  <a:lnTo>
                    <a:pt x="774" y="75"/>
                  </a:lnTo>
                  <a:lnTo>
                    <a:pt x="776" y="92"/>
                  </a:lnTo>
                  <a:lnTo>
                    <a:pt x="776" y="123"/>
                  </a:lnTo>
                  <a:lnTo>
                    <a:pt x="776" y="152"/>
                  </a:lnTo>
                  <a:lnTo>
                    <a:pt x="776" y="202"/>
                  </a:lnTo>
                  <a:lnTo>
                    <a:pt x="776" y="246"/>
                  </a:lnTo>
                  <a:lnTo>
                    <a:pt x="776" y="283"/>
                  </a:lnTo>
                  <a:lnTo>
                    <a:pt x="776" y="315"/>
                  </a:lnTo>
                  <a:lnTo>
                    <a:pt x="776" y="342"/>
                  </a:lnTo>
                  <a:lnTo>
                    <a:pt x="776" y="364"/>
                  </a:lnTo>
                  <a:lnTo>
                    <a:pt x="776" y="381"/>
                  </a:lnTo>
                  <a:lnTo>
                    <a:pt x="776" y="394"/>
                  </a:lnTo>
                  <a:lnTo>
                    <a:pt x="776" y="406"/>
                  </a:lnTo>
                  <a:lnTo>
                    <a:pt x="776" y="412"/>
                  </a:lnTo>
                  <a:lnTo>
                    <a:pt x="776" y="417"/>
                  </a:lnTo>
                  <a:lnTo>
                    <a:pt x="776" y="421"/>
                  </a:lnTo>
                  <a:lnTo>
                    <a:pt x="776" y="421"/>
                  </a:lnTo>
                  <a:lnTo>
                    <a:pt x="776" y="423"/>
                  </a:lnTo>
                  <a:lnTo>
                    <a:pt x="774" y="442"/>
                  </a:lnTo>
                  <a:lnTo>
                    <a:pt x="769" y="460"/>
                  </a:lnTo>
                  <a:lnTo>
                    <a:pt x="759" y="475"/>
                  </a:lnTo>
                  <a:lnTo>
                    <a:pt x="747" y="489"/>
                  </a:lnTo>
                  <a:lnTo>
                    <a:pt x="734" y="500"/>
                  </a:lnTo>
                  <a:lnTo>
                    <a:pt x="719" y="510"/>
                  </a:lnTo>
                  <a:lnTo>
                    <a:pt x="701" y="516"/>
                  </a:lnTo>
                  <a:lnTo>
                    <a:pt x="682" y="5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3313119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65B0C8-2CFC-4D24-8B7D-49D52B360530}"/>
              </a:ext>
            </a:extLst>
          </p:cNvPr>
          <p:cNvSpPr>
            <a:spLocks noGrp="1"/>
          </p:cNvSpPr>
          <p:nvPr>
            <p:ph type="title"/>
          </p:nvPr>
        </p:nvSpPr>
        <p:spPr/>
        <p:txBody>
          <a:bodyPr/>
          <a:lstStyle/>
          <a:p>
            <a:r>
              <a:rPr lang="en-US" dirty="0"/>
              <a:t>What is Microsoft Dynamics?</a:t>
            </a:r>
          </a:p>
        </p:txBody>
      </p:sp>
      <p:pic>
        <p:nvPicPr>
          <p:cNvPr id="3" name="Picture 2">
            <a:extLst>
              <a:ext uri="{FF2B5EF4-FFF2-40B4-BE49-F238E27FC236}">
                <a16:creationId xmlns:a16="http://schemas.microsoft.com/office/drawing/2014/main" id="{CA8369AA-D9BC-4F43-822A-489188E80C30}"/>
              </a:ext>
            </a:extLst>
          </p:cNvPr>
          <p:cNvPicPr>
            <a:picLocks noChangeAspect="1"/>
          </p:cNvPicPr>
          <p:nvPr/>
        </p:nvPicPr>
        <p:blipFill>
          <a:blip r:embed="rId2"/>
          <a:stretch>
            <a:fillRect/>
          </a:stretch>
        </p:blipFill>
        <p:spPr>
          <a:xfrm>
            <a:off x="514350" y="860018"/>
            <a:ext cx="8115300" cy="3702264"/>
          </a:xfrm>
          <a:prstGeom prst="rect">
            <a:avLst/>
          </a:prstGeom>
        </p:spPr>
      </p:pic>
    </p:spTree>
    <p:extLst>
      <p:ext uri="{BB962C8B-B14F-4D97-AF65-F5344CB8AC3E}">
        <p14:creationId xmlns:p14="http://schemas.microsoft.com/office/powerpoint/2010/main" val="1017367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65B0C8-2CFC-4D24-8B7D-49D52B360530}"/>
              </a:ext>
            </a:extLst>
          </p:cNvPr>
          <p:cNvSpPr>
            <a:spLocks noGrp="1"/>
          </p:cNvSpPr>
          <p:nvPr>
            <p:ph type="title"/>
          </p:nvPr>
        </p:nvSpPr>
        <p:spPr/>
        <p:txBody>
          <a:bodyPr/>
          <a:lstStyle/>
          <a:p>
            <a:r>
              <a:rPr lang="en-US" dirty="0"/>
              <a:t>Power Platform Licensing Guide</a:t>
            </a:r>
          </a:p>
        </p:txBody>
      </p:sp>
      <p:pic>
        <p:nvPicPr>
          <p:cNvPr id="3" name="Picture 2">
            <a:extLst>
              <a:ext uri="{FF2B5EF4-FFF2-40B4-BE49-F238E27FC236}">
                <a16:creationId xmlns:a16="http://schemas.microsoft.com/office/drawing/2014/main" id="{051BDE9A-990F-49EC-86D5-BC049895C8F3}"/>
              </a:ext>
            </a:extLst>
          </p:cNvPr>
          <p:cNvPicPr>
            <a:picLocks noChangeAspect="1"/>
          </p:cNvPicPr>
          <p:nvPr/>
        </p:nvPicPr>
        <p:blipFill>
          <a:blip r:embed="rId2"/>
          <a:stretch>
            <a:fillRect/>
          </a:stretch>
        </p:blipFill>
        <p:spPr>
          <a:xfrm>
            <a:off x="2942918" y="723900"/>
            <a:ext cx="3258163" cy="4222750"/>
          </a:xfrm>
          <a:prstGeom prst="rect">
            <a:avLst/>
          </a:prstGeom>
        </p:spPr>
      </p:pic>
    </p:spTree>
    <p:extLst>
      <p:ext uri="{BB962C8B-B14F-4D97-AF65-F5344CB8AC3E}">
        <p14:creationId xmlns:p14="http://schemas.microsoft.com/office/powerpoint/2010/main" val="895307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65B0C8-2CFC-4D24-8B7D-49D52B360530}"/>
              </a:ext>
            </a:extLst>
          </p:cNvPr>
          <p:cNvSpPr>
            <a:spLocks noGrp="1"/>
          </p:cNvSpPr>
          <p:nvPr>
            <p:ph type="title"/>
          </p:nvPr>
        </p:nvSpPr>
        <p:spPr/>
        <p:txBody>
          <a:bodyPr/>
          <a:lstStyle/>
          <a:p>
            <a:r>
              <a:rPr lang="en-US" dirty="0"/>
              <a:t>Power Platform Licensing</a:t>
            </a:r>
          </a:p>
        </p:txBody>
      </p:sp>
      <p:grpSp>
        <p:nvGrpSpPr>
          <p:cNvPr id="3" name="Group 2">
            <a:extLst>
              <a:ext uri="{FF2B5EF4-FFF2-40B4-BE49-F238E27FC236}">
                <a16:creationId xmlns:a16="http://schemas.microsoft.com/office/drawing/2014/main" id="{701C90EF-38B8-41B5-AA15-189666809945}"/>
              </a:ext>
            </a:extLst>
          </p:cNvPr>
          <p:cNvGrpSpPr/>
          <p:nvPr/>
        </p:nvGrpSpPr>
        <p:grpSpPr>
          <a:xfrm>
            <a:off x="503479" y="1500187"/>
            <a:ext cx="1745650" cy="1886828"/>
            <a:chOff x="503479" y="1500187"/>
            <a:chExt cx="1745650" cy="1886828"/>
          </a:xfrm>
        </p:grpSpPr>
        <p:pic>
          <p:nvPicPr>
            <p:cNvPr id="1028" name="Picture 4" descr="Office 365">
              <a:extLst>
                <a:ext uri="{FF2B5EF4-FFF2-40B4-BE49-F238E27FC236}">
                  <a16:creationId xmlns:a16="http://schemas.microsoft.com/office/drawing/2014/main" id="{9BF16E59-4E21-4197-B036-1F8AC762E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57" y="1500187"/>
              <a:ext cx="1320176" cy="849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E66FFB9-21A0-4D8A-B665-E4275B2D8F42}"/>
                </a:ext>
              </a:extLst>
            </p:cNvPr>
            <p:cNvSpPr txBox="1"/>
            <p:nvPr/>
          </p:nvSpPr>
          <p:spPr>
            <a:xfrm>
              <a:off x="503479" y="2648351"/>
              <a:ext cx="1745650" cy="738664"/>
            </a:xfrm>
            <a:prstGeom prst="rect">
              <a:avLst/>
            </a:prstGeom>
            <a:noFill/>
          </p:spPr>
          <p:txBody>
            <a:bodyPr wrap="square" rtlCol="0">
              <a:spAutoFit/>
            </a:bodyPr>
            <a:lstStyle/>
            <a:p>
              <a:r>
                <a:rPr lang="en-US" sz="1400" dirty="0"/>
                <a:t>Entitlements to extend your M365 solutions</a:t>
              </a:r>
            </a:p>
          </p:txBody>
        </p:sp>
      </p:grpSp>
      <p:grpSp>
        <p:nvGrpSpPr>
          <p:cNvPr id="4" name="Group 3">
            <a:extLst>
              <a:ext uri="{FF2B5EF4-FFF2-40B4-BE49-F238E27FC236}">
                <a16:creationId xmlns:a16="http://schemas.microsoft.com/office/drawing/2014/main" id="{1A581997-6655-4CD2-91A3-CF3971BFFDB2}"/>
              </a:ext>
            </a:extLst>
          </p:cNvPr>
          <p:cNvGrpSpPr/>
          <p:nvPr/>
        </p:nvGrpSpPr>
        <p:grpSpPr>
          <a:xfrm>
            <a:off x="2826350" y="1390421"/>
            <a:ext cx="1745650" cy="1996193"/>
            <a:chOff x="2826350" y="1390421"/>
            <a:chExt cx="1745650" cy="1996193"/>
          </a:xfrm>
        </p:grpSpPr>
        <p:pic>
          <p:nvPicPr>
            <p:cNvPr id="1026" name="Picture 2" descr="Dynamics 365 logo">
              <a:extLst>
                <a:ext uri="{FF2B5EF4-FFF2-40B4-BE49-F238E27FC236}">
                  <a16:creationId xmlns:a16="http://schemas.microsoft.com/office/drawing/2014/main" id="{E9331FEB-0FD9-4843-BCED-395D6B1B06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5513" y="1390421"/>
              <a:ext cx="1100138" cy="11813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F68CFE-3D64-49A1-9EAE-FE3F07DFA22A}"/>
                </a:ext>
              </a:extLst>
            </p:cNvPr>
            <p:cNvSpPr txBox="1"/>
            <p:nvPr/>
          </p:nvSpPr>
          <p:spPr>
            <a:xfrm>
              <a:off x="2826350" y="2647950"/>
              <a:ext cx="1745650" cy="738664"/>
            </a:xfrm>
            <a:prstGeom prst="rect">
              <a:avLst/>
            </a:prstGeom>
            <a:noFill/>
          </p:spPr>
          <p:txBody>
            <a:bodyPr wrap="square" rtlCol="0">
              <a:spAutoFit/>
            </a:bodyPr>
            <a:lstStyle/>
            <a:p>
              <a:r>
                <a:rPr lang="en-US" sz="1400" dirty="0"/>
                <a:t>Entitlements to extend your M365 solutions</a:t>
              </a:r>
            </a:p>
          </p:txBody>
        </p:sp>
      </p:grpSp>
      <p:grpSp>
        <p:nvGrpSpPr>
          <p:cNvPr id="6" name="Group 5">
            <a:extLst>
              <a:ext uri="{FF2B5EF4-FFF2-40B4-BE49-F238E27FC236}">
                <a16:creationId xmlns:a16="http://schemas.microsoft.com/office/drawing/2014/main" id="{A3B75B1B-4DCC-415B-AC07-D86CA11A16D1}"/>
              </a:ext>
            </a:extLst>
          </p:cNvPr>
          <p:cNvGrpSpPr/>
          <p:nvPr/>
        </p:nvGrpSpPr>
        <p:grpSpPr>
          <a:xfrm>
            <a:off x="4875465" y="1522824"/>
            <a:ext cx="1745650" cy="1629296"/>
            <a:chOff x="4875465" y="1522824"/>
            <a:chExt cx="1745650" cy="1629296"/>
          </a:xfrm>
        </p:grpSpPr>
        <p:pic>
          <p:nvPicPr>
            <p:cNvPr id="1030" name="Picture 6">
              <a:extLst>
                <a:ext uri="{FF2B5EF4-FFF2-40B4-BE49-F238E27FC236}">
                  <a16:creationId xmlns:a16="http://schemas.microsoft.com/office/drawing/2014/main" id="{8C2AD8D2-4E9E-44B9-BE22-B0C7EAC900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7652" y="1522824"/>
              <a:ext cx="841277" cy="9165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782DF69-8965-48BF-A4B3-DE9B3EE6717D}"/>
                </a:ext>
              </a:extLst>
            </p:cNvPr>
            <p:cNvSpPr txBox="1"/>
            <p:nvPr/>
          </p:nvSpPr>
          <p:spPr>
            <a:xfrm>
              <a:off x="4875465" y="2628900"/>
              <a:ext cx="1745650" cy="523220"/>
            </a:xfrm>
            <a:prstGeom prst="rect">
              <a:avLst/>
            </a:prstGeom>
            <a:noFill/>
          </p:spPr>
          <p:txBody>
            <a:bodyPr wrap="square" rtlCol="0">
              <a:spAutoFit/>
            </a:bodyPr>
            <a:lstStyle/>
            <a:p>
              <a:r>
                <a:rPr lang="en-US" sz="1400" dirty="0"/>
                <a:t>Per user (unlimited apps)</a:t>
              </a:r>
            </a:p>
          </p:txBody>
        </p:sp>
      </p:grpSp>
      <p:grpSp>
        <p:nvGrpSpPr>
          <p:cNvPr id="7" name="Group 6">
            <a:extLst>
              <a:ext uri="{FF2B5EF4-FFF2-40B4-BE49-F238E27FC236}">
                <a16:creationId xmlns:a16="http://schemas.microsoft.com/office/drawing/2014/main" id="{89133B16-76B6-42E5-95BD-5AFC774896A0}"/>
              </a:ext>
            </a:extLst>
          </p:cNvPr>
          <p:cNvGrpSpPr/>
          <p:nvPr/>
        </p:nvGrpSpPr>
        <p:grpSpPr>
          <a:xfrm>
            <a:off x="7229775" y="1582009"/>
            <a:ext cx="1745650" cy="1373718"/>
            <a:chOff x="7229775" y="1582009"/>
            <a:chExt cx="1745650" cy="1373718"/>
          </a:xfrm>
        </p:grpSpPr>
        <p:pic>
          <p:nvPicPr>
            <p:cNvPr id="1034" name="Picture 10">
              <a:extLst>
                <a:ext uri="{FF2B5EF4-FFF2-40B4-BE49-F238E27FC236}">
                  <a16:creationId xmlns:a16="http://schemas.microsoft.com/office/drawing/2014/main" id="{49A7146E-6E1E-4778-9368-B1F9295D46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2793" y="1582009"/>
              <a:ext cx="669807" cy="7981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EAA66B8-AA9C-4980-8BE9-30362F6BA567}"/>
                </a:ext>
              </a:extLst>
            </p:cNvPr>
            <p:cNvSpPr txBox="1"/>
            <p:nvPr/>
          </p:nvSpPr>
          <p:spPr>
            <a:xfrm>
              <a:off x="7229775" y="2647950"/>
              <a:ext cx="1745650" cy="307777"/>
            </a:xfrm>
            <a:prstGeom prst="rect">
              <a:avLst/>
            </a:prstGeom>
            <a:noFill/>
          </p:spPr>
          <p:txBody>
            <a:bodyPr wrap="square" rtlCol="0">
              <a:spAutoFit/>
            </a:bodyPr>
            <a:lstStyle/>
            <a:p>
              <a:r>
                <a:rPr lang="en-US" sz="1400" dirty="0"/>
                <a:t>Per app/flow</a:t>
              </a:r>
            </a:p>
          </p:txBody>
        </p:sp>
      </p:grpSp>
    </p:spTree>
    <p:extLst>
      <p:ext uri="{BB962C8B-B14F-4D97-AF65-F5344CB8AC3E}">
        <p14:creationId xmlns:p14="http://schemas.microsoft.com/office/powerpoint/2010/main" val="73851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2000" dirty="0"/>
              <a:t>Build and consume solutions for web and mobile with Power Apps</a:t>
            </a:r>
          </a:p>
        </p:txBody>
      </p:sp>
      <p:sp>
        <p:nvSpPr>
          <p:cNvPr id="3" name="Content Placeholder 2">
            <a:extLst>
              <a:ext uri="{FF2B5EF4-FFF2-40B4-BE49-F238E27FC236}">
                <a16:creationId xmlns:a16="http://schemas.microsoft.com/office/drawing/2014/main" id="{D1F01912-5284-C84E-AC8B-9B1AFF1FF95E}"/>
              </a:ext>
            </a:extLst>
          </p:cNvPr>
          <p:cNvSpPr>
            <a:spLocks noGrp="1"/>
          </p:cNvSpPr>
          <p:nvPr>
            <p:ph idx="1"/>
          </p:nvPr>
        </p:nvSpPr>
        <p:spPr/>
        <p:txBody>
          <a:bodyPr/>
          <a:lstStyle/>
          <a:p>
            <a:r>
              <a:rPr lang="en-US" dirty="0"/>
              <a:t> </a:t>
            </a:r>
          </a:p>
        </p:txBody>
      </p:sp>
      <p:pic>
        <p:nvPicPr>
          <p:cNvPr id="8" name="Picture 7" descr="Logo of Power Apps">
            <a:extLst>
              <a:ext uri="{FF2B5EF4-FFF2-40B4-BE49-F238E27FC236}">
                <a16:creationId xmlns:a16="http://schemas.microsoft.com/office/drawing/2014/main" id="{816B48E5-393F-4ADF-BD06-143CCD593688}"/>
              </a:ext>
            </a:extLst>
          </p:cNvPr>
          <p:cNvPicPr>
            <a:picLocks noChangeAspect="1"/>
          </p:cNvPicPr>
          <p:nvPr/>
        </p:nvPicPr>
        <p:blipFill>
          <a:blip r:embed="rId3"/>
          <a:stretch>
            <a:fillRect/>
          </a:stretch>
        </p:blipFill>
        <p:spPr>
          <a:xfrm>
            <a:off x="8118873" y="561975"/>
            <a:ext cx="606028" cy="465370"/>
          </a:xfrm>
          <a:prstGeom prst="rect">
            <a:avLst/>
          </a:prstGeom>
        </p:spPr>
      </p:pic>
      <p:sp>
        <p:nvSpPr>
          <p:cNvPr id="23" name="Freeform: Shape 22">
            <a:extLst>
              <a:ext uri="{FF2B5EF4-FFF2-40B4-BE49-F238E27FC236}">
                <a16:creationId xmlns:a16="http://schemas.microsoft.com/office/drawing/2014/main" id="{B92C6CB6-B04E-48FC-8A29-5F08A0A7C6E9}"/>
              </a:ext>
            </a:extLst>
          </p:cNvPr>
          <p:cNvSpPr/>
          <p:nvPr/>
        </p:nvSpPr>
        <p:spPr>
          <a:xfrm>
            <a:off x="441197"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dirty="0">
                <a:solidFill>
                  <a:schemeClr val="tx1"/>
                </a:solidFill>
              </a:rPr>
              <a:t>Build highly customized task- and role-based canvas apps with data from one or multiple sources</a:t>
            </a:r>
            <a:endParaRPr lang="en-IN" sz="1350" dirty="0">
              <a:solidFill>
                <a:schemeClr val="tx1"/>
              </a:solidFill>
            </a:endParaRPr>
          </a:p>
        </p:txBody>
      </p:sp>
      <p:sp>
        <p:nvSpPr>
          <p:cNvPr id="24" name="Freeform: Shape 23">
            <a:extLst>
              <a:ext uri="{FF2B5EF4-FFF2-40B4-BE49-F238E27FC236}">
                <a16:creationId xmlns:a16="http://schemas.microsoft.com/office/drawing/2014/main" id="{A04BF1F9-7A37-4C8B-B113-E04A4FDEE42A}"/>
              </a:ext>
            </a:extLst>
          </p:cNvPr>
          <p:cNvSpPr/>
          <p:nvPr/>
        </p:nvSpPr>
        <p:spPr>
          <a:xfrm>
            <a:off x="3218954"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a:solidFill>
                  <a:schemeClr val="tx1"/>
                </a:solidFill>
              </a:rPr>
              <a:t>Generate immersive model-driven apps, starting from your data model and business processes</a:t>
            </a:r>
            <a:endParaRPr lang="en-IN" sz="1350">
              <a:solidFill>
                <a:schemeClr val="tx1"/>
              </a:solidFill>
            </a:endParaRPr>
          </a:p>
        </p:txBody>
      </p:sp>
      <p:sp>
        <p:nvSpPr>
          <p:cNvPr id="25" name="Freeform: Shape 24">
            <a:extLst>
              <a:ext uri="{FF2B5EF4-FFF2-40B4-BE49-F238E27FC236}">
                <a16:creationId xmlns:a16="http://schemas.microsoft.com/office/drawing/2014/main" id="{DF81EC93-D8B1-4612-8939-ED766A23E8C5}"/>
              </a:ext>
            </a:extLst>
          </p:cNvPr>
          <p:cNvSpPr/>
          <p:nvPr/>
        </p:nvSpPr>
        <p:spPr>
          <a:xfrm>
            <a:off x="5996710"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dirty="0">
                <a:solidFill>
                  <a:schemeClr val="tx1"/>
                </a:solidFill>
              </a:rPr>
              <a:t>Consume fully accessible apps across web and mobile, embedded or standalone, </a:t>
            </a:r>
            <a:br>
              <a:rPr lang="en-US" sz="1350" dirty="0">
                <a:solidFill>
                  <a:schemeClr val="tx1"/>
                </a:solidFill>
              </a:rPr>
            </a:br>
            <a:r>
              <a:rPr lang="en-US" sz="1350" dirty="0">
                <a:solidFill>
                  <a:schemeClr val="tx1"/>
                </a:solidFill>
              </a:rPr>
              <a:t>on any device</a:t>
            </a:r>
            <a:endParaRPr lang="en-IN" sz="1350" dirty="0">
              <a:solidFill>
                <a:schemeClr val="tx1"/>
              </a:solidFill>
            </a:endParaRPr>
          </a:p>
        </p:txBody>
      </p:sp>
      <p:pic>
        <p:nvPicPr>
          <p:cNvPr id="19" name="Picture 18" descr="A screenshot of a computer screen, tablet and a mobile phone">
            <a:extLst>
              <a:ext uri="{FF2B5EF4-FFF2-40B4-BE49-F238E27FC236}">
                <a16:creationId xmlns:a16="http://schemas.microsoft.com/office/drawing/2014/main" id="{89001AFE-7533-4349-9589-9472A0784CC2}"/>
              </a:ext>
            </a:extLst>
          </p:cNvPr>
          <p:cNvPicPr>
            <a:picLocks noChangeAspect="1"/>
          </p:cNvPicPr>
          <p:nvPr/>
        </p:nvPicPr>
        <p:blipFill rotWithShape="1">
          <a:blip r:embed="rId4"/>
          <a:srcRect l="-6439" r="-5295"/>
          <a:stretch/>
        </p:blipFill>
        <p:spPr>
          <a:xfrm>
            <a:off x="460248" y="2425564"/>
            <a:ext cx="8236078" cy="2487482"/>
          </a:xfrm>
          <a:prstGeom prst="rect">
            <a:avLst/>
          </a:prstGeom>
          <a:ln w="19050">
            <a:solidFill>
              <a:schemeClr val="accent3"/>
            </a:solidFill>
          </a:ln>
        </p:spPr>
      </p:pic>
    </p:spTree>
    <p:extLst>
      <p:ext uri="{BB962C8B-B14F-4D97-AF65-F5344CB8AC3E}">
        <p14:creationId xmlns:p14="http://schemas.microsoft.com/office/powerpoint/2010/main" val="347936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2000" dirty="0"/>
              <a:t>Automate and integrate business processes with Power Automate</a:t>
            </a:r>
          </a:p>
        </p:txBody>
      </p:sp>
      <p:sp>
        <p:nvSpPr>
          <p:cNvPr id="3" name="Content Placeholder 2">
            <a:extLst>
              <a:ext uri="{FF2B5EF4-FFF2-40B4-BE49-F238E27FC236}">
                <a16:creationId xmlns:a16="http://schemas.microsoft.com/office/drawing/2014/main" id="{B222E89A-DE5A-BD4F-A7B0-B84393B43643}"/>
              </a:ext>
            </a:extLst>
          </p:cNvPr>
          <p:cNvSpPr>
            <a:spLocks noGrp="1"/>
          </p:cNvSpPr>
          <p:nvPr>
            <p:ph idx="1"/>
          </p:nvPr>
        </p:nvSpPr>
        <p:spPr/>
        <p:txBody>
          <a:bodyPr/>
          <a:lstStyle/>
          <a:p>
            <a:r>
              <a:rPr lang="en-US" dirty="0"/>
              <a:t> </a:t>
            </a:r>
          </a:p>
        </p:txBody>
      </p:sp>
      <p:pic>
        <p:nvPicPr>
          <p:cNvPr id="10" name="Picture 9" descr="Logo of Power Automate">
            <a:extLst>
              <a:ext uri="{FF2B5EF4-FFF2-40B4-BE49-F238E27FC236}">
                <a16:creationId xmlns:a16="http://schemas.microsoft.com/office/drawing/2014/main" id="{8670673D-67CD-46E1-A71E-547ACAD05F39}"/>
              </a:ext>
            </a:extLst>
          </p:cNvPr>
          <p:cNvPicPr>
            <a:picLocks noChangeAspect="1"/>
          </p:cNvPicPr>
          <p:nvPr/>
        </p:nvPicPr>
        <p:blipFill>
          <a:blip r:embed="rId3"/>
          <a:stretch>
            <a:fillRect/>
          </a:stretch>
        </p:blipFill>
        <p:spPr>
          <a:xfrm>
            <a:off x="8127769" y="561975"/>
            <a:ext cx="602279" cy="457802"/>
          </a:xfrm>
          <a:prstGeom prst="rect">
            <a:avLst/>
          </a:prstGeom>
        </p:spPr>
      </p:pic>
      <p:sp>
        <p:nvSpPr>
          <p:cNvPr id="26" name="Rectangle 25">
            <a:extLst>
              <a:ext uri="{FF2B5EF4-FFF2-40B4-BE49-F238E27FC236}">
                <a16:creationId xmlns:a16="http://schemas.microsoft.com/office/drawing/2014/main" id="{8623D214-32B9-4A91-BA81-8F751B72FC5F}"/>
              </a:ext>
            </a:extLst>
          </p:cNvPr>
          <p:cNvSpPr/>
          <p:nvPr/>
        </p:nvSpPr>
        <p:spPr>
          <a:xfrm>
            <a:off x="441197" y="1324843"/>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Automate and model business processes across your apps and services</a:t>
            </a:r>
            <a:endParaRPr lang="en-IN" sz="1350">
              <a:solidFill>
                <a:schemeClr val="tx1"/>
              </a:solidFill>
            </a:endParaRPr>
          </a:p>
        </p:txBody>
      </p:sp>
      <p:sp>
        <p:nvSpPr>
          <p:cNvPr id="27" name="Rectangle 26">
            <a:extLst>
              <a:ext uri="{FF2B5EF4-FFF2-40B4-BE49-F238E27FC236}">
                <a16:creationId xmlns:a16="http://schemas.microsoft.com/office/drawing/2014/main" id="{9C78DDF9-4865-43B3-AEFF-F756F9ED8576}"/>
              </a:ext>
            </a:extLst>
          </p:cNvPr>
          <p:cNvSpPr/>
          <p:nvPr/>
        </p:nvSpPr>
        <p:spPr>
          <a:xfrm>
            <a:off x="441197" y="220820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From simple automations to advanced scenarios with branches, loops, and more</a:t>
            </a:r>
            <a:endParaRPr lang="en-IN" sz="1350">
              <a:solidFill>
                <a:schemeClr val="tx1"/>
              </a:solidFill>
            </a:endParaRPr>
          </a:p>
        </p:txBody>
      </p:sp>
      <p:sp>
        <p:nvSpPr>
          <p:cNvPr id="28" name="Rectangle 27">
            <a:extLst>
              <a:ext uri="{FF2B5EF4-FFF2-40B4-BE49-F238E27FC236}">
                <a16:creationId xmlns:a16="http://schemas.microsoft.com/office/drawing/2014/main" id="{DE65E6B9-4BCB-454E-9333-1B0728976708}"/>
              </a:ext>
            </a:extLst>
          </p:cNvPr>
          <p:cNvSpPr/>
          <p:nvPr/>
        </p:nvSpPr>
        <p:spPr>
          <a:xfrm>
            <a:off x="441197" y="309156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Trigger actions, grant approvals, </a:t>
            </a:r>
            <a:br>
              <a:rPr lang="en-US" sz="1350" dirty="0">
                <a:solidFill>
                  <a:schemeClr val="tx1"/>
                </a:solidFill>
              </a:rPr>
            </a:br>
            <a:r>
              <a:rPr lang="en-US" sz="1350" dirty="0">
                <a:solidFill>
                  <a:schemeClr val="tx1"/>
                </a:solidFill>
              </a:rPr>
              <a:t>and get notifications right where </a:t>
            </a:r>
            <a:br>
              <a:rPr lang="en-US" sz="1350" dirty="0">
                <a:solidFill>
                  <a:schemeClr val="tx1"/>
                </a:solidFill>
              </a:rPr>
            </a:br>
            <a:r>
              <a:rPr lang="en-US" sz="1350" dirty="0">
                <a:solidFill>
                  <a:schemeClr val="tx1"/>
                </a:solidFill>
              </a:rPr>
              <a:t>you work</a:t>
            </a:r>
            <a:endParaRPr lang="en-IN" sz="1350" dirty="0">
              <a:solidFill>
                <a:schemeClr val="tx1"/>
              </a:solidFill>
            </a:endParaRPr>
          </a:p>
        </p:txBody>
      </p:sp>
      <p:sp>
        <p:nvSpPr>
          <p:cNvPr id="29" name="Rectangle 28">
            <a:extLst>
              <a:ext uri="{FF2B5EF4-FFF2-40B4-BE49-F238E27FC236}">
                <a16:creationId xmlns:a16="http://schemas.microsoft.com/office/drawing/2014/main" id="{CA02DC20-A95D-41EB-9846-51B9A0B46EE5}"/>
              </a:ext>
            </a:extLst>
          </p:cNvPr>
          <p:cNvSpPr/>
          <p:nvPr/>
        </p:nvSpPr>
        <p:spPr>
          <a:xfrm>
            <a:off x="441197" y="397492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Automate legacy, on-prem and cloud-based applications and services</a:t>
            </a:r>
            <a:endParaRPr lang="en-IN" sz="1350">
              <a:solidFill>
                <a:schemeClr val="tx1"/>
              </a:solidFill>
            </a:endParaRPr>
          </a:p>
        </p:txBody>
      </p:sp>
      <p:pic>
        <p:nvPicPr>
          <p:cNvPr id="23" name="Picture 22" descr="Screenshot of the website of Power Automate">
            <a:extLst>
              <a:ext uri="{FF2B5EF4-FFF2-40B4-BE49-F238E27FC236}">
                <a16:creationId xmlns:a16="http://schemas.microsoft.com/office/drawing/2014/main" id="{F79009AA-529F-49B4-B613-7366D6AA5F76}"/>
              </a:ext>
            </a:extLst>
          </p:cNvPr>
          <p:cNvPicPr>
            <a:picLocks noChangeAspect="1"/>
          </p:cNvPicPr>
          <p:nvPr/>
        </p:nvPicPr>
        <p:blipFill>
          <a:blip r:embed="rId4"/>
          <a:stretch>
            <a:fillRect/>
          </a:stretch>
        </p:blipFill>
        <p:spPr>
          <a:xfrm>
            <a:off x="3571350" y="1324843"/>
            <a:ext cx="5137916" cy="3434196"/>
          </a:xfrm>
          <a:prstGeom prst="rect">
            <a:avLst/>
          </a:prstGeom>
          <a:ln w="19050">
            <a:solidFill>
              <a:schemeClr val="accent2"/>
            </a:solidFill>
          </a:ln>
        </p:spPr>
      </p:pic>
    </p:spTree>
    <p:extLst>
      <p:ext uri="{BB962C8B-B14F-4D97-AF65-F5344CB8AC3E}">
        <p14:creationId xmlns:p14="http://schemas.microsoft.com/office/powerpoint/2010/main" val="306953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2400" dirty="0"/>
              <a:t>Gain insights from your data regardless of where it lives with Power BI</a:t>
            </a:r>
          </a:p>
        </p:txBody>
      </p:sp>
      <p:sp>
        <p:nvSpPr>
          <p:cNvPr id="5" name="Content Placeholder 4">
            <a:extLst>
              <a:ext uri="{FF2B5EF4-FFF2-40B4-BE49-F238E27FC236}">
                <a16:creationId xmlns:a16="http://schemas.microsoft.com/office/drawing/2014/main" id="{AFC82963-0E01-8875-8D71-287C08CFDE1F}"/>
              </a:ext>
            </a:extLst>
          </p:cNvPr>
          <p:cNvSpPr>
            <a:spLocks noGrp="1"/>
          </p:cNvSpPr>
          <p:nvPr>
            <p:ph idx="1"/>
          </p:nvPr>
        </p:nvSpPr>
        <p:spPr/>
        <p:txBody>
          <a:bodyPr/>
          <a:lstStyle/>
          <a:p>
            <a:endParaRPr lang="en-US"/>
          </a:p>
        </p:txBody>
      </p:sp>
      <p:pic>
        <p:nvPicPr>
          <p:cNvPr id="7" name="Picture 6" descr="Logo of Power BI">
            <a:extLst>
              <a:ext uri="{FF2B5EF4-FFF2-40B4-BE49-F238E27FC236}">
                <a16:creationId xmlns:a16="http://schemas.microsoft.com/office/drawing/2014/main" id="{0721FFCF-9372-43E1-B8EE-62EA7EBC6CED}"/>
              </a:ext>
            </a:extLst>
          </p:cNvPr>
          <p:cNvPicPr>
            <a:picLocks noChangeAspect="1"/>
          </p:cNvPicPr>
          <p:nvPr/>
        </p:nvPicPr>
        <p:blipFill>
          <a:blip r:embed="rId3"/>
          <a:stretch>
            <a:fillRect/>
          </a:stretch>
        </p:blipFill>
        <p:spPr>
          <a:xfrm>
            <a:off x="8127420" y="561974"/>
            <a:ext cx="602628" cy="459486"/>
          </a:xfrm>
          <a:prstGeom prst="rect">
            <a:avLst/>
          </a:prstGeom>
        </p:spPr>
      </p:pic>
      <p:sp>
        <p:nvSpPr>
          <p:cNvPr id="36" name="Rectangle 35">
            <a:extLst>
              <a:ext uri="{FF2B5EF4-FFF2-40B4-BE49-F238E27FC236}">
                <a16:creationId xmlns:a16="http://schemas.microsoft.com/office/drawing/2014/main" id="{4BC96189-64B5-4B44-B91C-B2446E832482}"/>
              </a:ext>
            </a:extLst>
          </p:cNvPr>
          <p:cNvSpPr/>
          <p:nvPr/>
        </p:nvSpPr>
        <p:spPr>
          <a:xfrm>
            <a:off x="441198" y="1323594"/>
            <a:ext cx="3913633" cy="97488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Connect to all your data and get a consolidated view across your business through a single pane of glass</a:t>
            </a:r>
            <a:endParaRPr lang="en-IN" sz="1650" dirty="0">
              <a:solidFill>
                <a:schemeClr val="tx1"/>
              </a:solidFill>
            </a:endParaRPr>
          </a:p>
        </p:txBody>
      </p:sp>
      <p:sp>
        <p:nvSpPr>
          <p:cNvPr id="37" name="Rectangle 36">
            <a:extLst>
              <a:ext uri="{FF2B5EF4-FFF2-40B4-BE49-F238E27FC236}">
                <a16:creationId xmlns:a16="http://schemas.microsoft.com/office/drawing/2014/main" id="{B00034AD-45EF-42DA-B066-01D606FEA9B6}"/>
              </a:ext>
            </a:extLst>
          </p:cNvPr>
          <p:cNvSpPr/>
          <p:nvPr/>
        </p:nvSpPr>
        <p:spPr>
          <a:xfrm>
            <a:off x="441198" y="2393080"/>
            <a:ext cx="3913633" cy="1282961"/>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Create ad-hoc analysis, live dashboards and interactive reports that are easy to consume on the web and across mobile devices</a:t>
            </a:r>
            <a:endParaRPr lang="en-IN" sz="1650" dirty="0">
              <a:solidFill>
                <a:schemeClr val="tx1"/>
              </a:solidFill>
            </a:endParaRPr>
          </a:p>
        </p:txBody>
      </p:sp>
      <p:sp>
        <p:nvSpPr>
          <p:cNvPr id="38" name="Rectangle 37">
            <a:extLst>
              <a:ext uri="{FF2B5EF4-FFF2-40B4-BE49-F238E27FC236}">
                <a16:creationId xmlns:a16="http://schemas.microsoft.com/office/drawing/2014/main" id="{6A1E3FA0-4FAC-49D2-B84C-1E78D9802979}"/>
              </a:ext>
            </a:extLst>
          </p:cNvPr>
          <p:cNvSpPr/>
          <p:nvPr/>
        </p:nvSpPr>
        <p:spPr>
          <a:xfrm>
            <a:off x="441198" y="3784567"/>
            <a:ext cx="3913633" cy="97488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Build smart apps by infusing insights from your data and drive action with the power of the Power Platform</a:t>
            </a:r>
            <a:endParaRPr lang="en-IN" sz="1650" dirty="0">
              <a:solidFill>
                <a:schemeClr val="tx1"/>
              </a:solidFill>
            </a:endParaRPr>
          </a:p>
        </p:txBody>
      </p:sp>
      <p:sp>
        <p:nvSpPr>
          <p:cNvPr id="9" name="Rectangle 8">
            <a:extLst>
              <a:ext uri="{FF2B5EF4-FFF2-40B4-BE49-F238E27FC236}">
                <a16:creationId xmlns:a16="http://schemas.microsoft.com/office/drawing/2014/main" id="{115BDA50-209A-43FF-A21A-CCD21B11342D}"/>
              </a:ext>
              <a:ext uri="{C183D7F6-B498-43B3-948B-1728B52AA6E4}">
                <adec:decorative xmlns:adec="http://schemas.microsoft.com/office/drawing/2017/decorative" val="1"/>
              </a:ext>
            </a:extLst>
          </p:cNvPr>
          <p:cNvSpPr/>
          <p:nvPr/>
        </p:nvSpPr>
        <p:spPr bwMode="auto">
          <a:xfrm>
            <a:off x="4441372" y="1323594"/>
            <a:ext cx="4257503" cy="3435858"/>
          </a:xfrm>
          <a:prstGeom prst="rect">
            <a:avLst/>
          </a:prstGeom>
          <a:noFill/>
          <a:ln w="19050">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err="1">
              <a:solidFill>
                <a:srgbClr val="FFFFFF"/>
              </a:solidFill>
              <a:ea typeface="Segoe UI" pitchFamily="34" charset="0"/>
              <a:cs typeface="Segoe UI" pitchFamily="34" charset="0"/>
            </a:endParaRPr>
          </a:p>
        </p:txBody>
      </p:sp>
      <p:pic>
        <p:nvPicPr>
          <p:cNvPr id="3" name="Picture 2" descr="A touchpad, tablet and a phone with the screen depicting Power BI site">
            <a:extLst>
              <a:ext uri="{FF2B5EF4-FFF2-40B4-BE49-F238E27FC236}">
                <a16:creationId xmlns:a16="http://schemas.microsoft.com/office/drawing/2014/main" id="{7C8B02B1-C14A-4652-B15F-73F15B377B20}"/>
              </a:ext>
            </a:extLst>
          </p:cNvPr>
          <p:cNvPicPr>
            <a:picLocks noChangeAspect="1"/>
          </p:cNvPicPr>
          <p:nvPr/>
        </p:nvPicPr>
        <p:blipFill>
          <a:blip r:embed="rId4"/>
          <a:stretch>
            <a:fillRect/>
          </a:stretch>
        </p:blipFill>
        <p:spPr>
          <a:xfrm>
            <a:off x="4608521" y="1482581"/>
            <a:ext cx="3998214" cy="3179826"/>
          </a:xfrm>
          <a:prstGeom prst="rect">
            <a:avLst/>
          </a:prstGeom>
        </p:spPr>
      </p:pic>
    </p:spTree>
    <p:extLst>
      <p:ext uri="{BB962C8B-B14F-4D97-AF65-F5344CB8AC3E}">
        <p14:creationId xmlns:p14="http://schemas.microsoft.com/office/powerpoint/2010/main" val="63179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2800" dirty="0"/>
              <a:t>Build powerful chatbots with Power Virtual Agents</a:t>
            </a:r>
          </a:p>
        </p:txBody>
      </p:sp>
      <p:sp>
        <p:nvSpPr>
          <p:cNvPr id="4" name="Content Placeholder 3">
            <a:extLst>
              <a:ext uri="{FF2B5EF4-FFF2-40B4-BE49-F238E27FC236}">
                <a16:creationId xmlns:a16="http://schemas.microsoft.com/office/drawing/2014/main" id="{E91BF577-70ED-39B0-0578-3616FAFB4323}"/>
              </a:ext>
            </a:extLst>
          </p:cNvPr>
          <p:cNvSpPr>
            <a:spLocks noGrp="1"/>
          </p:cNvSpPr>
          <p:nvPr>
            <p:ph idx="1"/>
          </p:nvPr>
        </p:nvSpPr>
        <p:spPr/>
        <p:txBody>
          <a:bodyPr/>
          <a:lstStyle/>
          <a:p>
            <a:endParaRPr lang="en-US"/>
          </a:p>
        </p:txBody>
      </p:sp>
      <p:pic>
        <p:nvPicPr>
          <p:cNvPr id="9" name="Picture 8" descr="Logo of Power Virtual Agents">
            <a:extLst>
              <a:ext uri="{FF2B5EF4-FFF2-40B4-BE49-F238E27FC236}">
                <a16:creationId xmlns:a16="http://schemas.microsoft.com/office/drawing/2014/main" id="{D9D30D58-751E-4ABF-9D69-789EBE21453B}"/>
              </a:ext>
            </a:extLst>
          </p:cNvPr>
          <p:cNvPicPr>
            <a:picLocks noChangeAspect="1"/>
          </p:cNvPicPr>
          <p:nvPr/>
        </p:nvPicPr>
        <p:blipFill rotWithShape="1">
          <a:blip r:embed="rId3"/>
          <a:srcRect t="10186" b="10186"/>
          <a:stretch/>
        </p:blipFill>
        <p:spPr>
          <a:xfrm>
            <a:off x="8120524" y="561974"/>
            <a:ext cx="609524" cy="485357"/>
          </a:xfrm>
          <a:prstGeom prst="rect">
            <a:avLst/>
          </a:prstGeom>
        </p:spPr>
      </p:pic>
      <p:sp>
        <p:nvSpPr>
          <p:cNvPr id="25" name="Rectangle 24">
            <a:extLst>
              <a:ext uri="{FF2B5EF4-FFF2-40B4-BE49-F238E27FC236}">
                <a16:creationId xmlns:a16="http://schemas.microsoft.com/office/drawing/2014/main" id="{39EF025A-4A5B-4143-9700-76CC67B4C784}"/>
              </a:ext>
            </a:extLst>
          </p:cNvPr>
          <p:cNvSpPr/>
          <p:nvPr/>
        </p:nvSpPr>
        <p:spPr>
          <a:xfrm>
            <a:off x="441197" y="1411472"/>
            <a:ext cx="2261999" cy="99407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Enable subject matter experts to easily create powerful chatbots using a guided, no-code graphical interface—all without the need for data scientists or developers</a:t>
            </a:r>
            <a:endParaRPr lang="en-IN" sz="1050" dirty="0">
              <a:solidFill>
                <a:schemeClr val="tx1"/>
              </a:solidFill>
            </a:endParaRPr>
          </a:p>
        </p:txBody>
      </p:sp>
      <p:sp>
        <p:nvSpPr>
          <p:cNvPr id="26" name="Rectangle 25">
            <a:extLst>
              <a:ext uri="{FF2B5EF4-FFF2-40B4-BE49-F238E27FC236}">
                <a16:creationId xmlns:a16="http://schemas.microsoft.com/office/drawing/2014/main" id="{0027EDC2-F867-4735-93BE-2B151FA1425E}"/>
              </a:ext>
            </a:extLst>
          </p:cNvPr>
          <p:cNvSpPr/>
          <p:nvPr/>
        </p:nvSpPr>
        <p:spPr>
          <a:xfrm>
            <a:off x="441197" y="2502417"/>
            <a:ext cx="2261999"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Enable the virtual agent to act on the customer’s behalf. Easily integrate your virtual agent with hundreds of services and systems out of the box or create custom workflows</a:t>
            </a:r>
            <a:endParaRPr lang="en-IN" sz="1050" dirty="0">
              <a:solidFill>
                <a:schemeClr val="tx1"/>
              </a:solidFill>
            </a:endParaRPr>
          </a:p>
        </p:txBody>
      </p:sp>
      <p:sp>
        <p:nvSpPr>
          <p:cNvPr id="27" name="Rectangle 26">
            <a:extLst>
              <a:ext uri="{FF2B5EF4-FFF2-40B4-BE49-F238E27FC236}">
                <a16:creationId xmlns:a16="http://schemas.microsoft.com/office/drawing/2014/main" id="{DEDFF749-0A6A-40DC-A006-EDA4AD6FB887}"/>
              </a:ext>
            </a:extLst>
          </p:cNvPr>
          <p:cNvSpPr/>
          <p:nvPr/>
        </p:nvSpPr>
        <p:spPr>
          <a:xfrm>
            <a:off x="441197" y="3679991"/>
            <a:ext cx="2261999"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Keep an eye on how your virtual agent is performing by using conversational metrics and dashboards. Get in-depth AI-driven insights to improve bot performance</a:t>
            </a:r>
            <a:endParaRPr lang="en-IN" sz="1050" dirty="0">
              <a:solidFill>
                <a:schemeClr val="tx1"/>
              </a:solidFill>
            </a:endParaRPr>
          </a:p>
        </p:txBody>
      </p:sp>
      <p:pic>
        <p:nvPicPr>
          <p:cNvPr id="22" name="Picture 21" descr="Screenshot of a Power Virtual Agents Site">
            <a:extLst>
              <a:ext uri="{FF2B5EF4-FFF2-40B4-BE49-F238E27FC236}">
                <a16:creationId xmlns:a16="http://schemas.microsoft.com/office/drawing/2014/main" id="{93239943-AAEB-45C0-ADB0-F3B3450E1A5E}"/>
              </a:ext>
            </a:extLst>
          </p:cNvPr>
          <p:cNvPicPr>
            <a:picLocks noChangeAspect="1"/>
          </p:cNvPicPr>
          <p:nvPr/>
        </p:nvPicPr>
        <p:blipFill rotWithShape="1">
          <a:blip r:embed="rId4"/>
          <a:srcRect l="-1400" t="-2913" r="-1400" b="-3408"/>
          <a:stretch/>
        </p:blipFill>
        <p:spPr>
          <a:xfrm>
            <a:off x="2804614" y="1324843"/>
            <a:ext cx="5903588" cy="3435858"/>
          </a:xfrm>
          <a:prstGeom prst="rect">
            <a:avLst/>
          </a:prstGeom>
          <a:ln w="19050">
            <a:solidFill>
              <a:schemeClr val="accent4"/>
            </a:solidFill>
          </a:ln>
        </p:spPr>
      </p:pic>
    </p:spTree>
    <p:extLst>
      <p:ext uri="{BB962C8B-B14F-4D97-AF65-F5344CB8AC3E}">
        <p14:creationId xmlns:p14="http://schemas.microsoft.com/office/powerpoint/2010/main" val="287078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3200" dirty="0"/>
              <a:t>Put all your data to work with Dataverse</a:t>
            </a:r>
          </a:p>
        </p:txBody>
      </p:sp>
      <p:sp>
        <p:nvSpPr>
          <p:cNvPr id="4" name="Content Placeholder 3">
            <a:extLst>
              <a:ext uri="{FF2B5EF4-FFF2-40B4-BE49-F238E27FC236}">
                <a16:creationId xmlns:a16="http://schemas.microsoft.com/office/drawing/2014/main" id="{12B1E988-DD17-25A4-F332-1213CB66A2E9}"/>
              </a:ext>
            </a:extLst>
          </p:cNvPr>
          <p:cNvSpPr>
            <a:spLocks noGrp="1"/>
          </p:cNvSpPr>
          <p:nvPr>
            <p:ph idx="1"/>
          </p:nvPr>
        </p:nvSpPr>
        <p:spPr/>
        <p:txBody>
          <a:bodyPr/>
          <a:lstStyle/>
          <a:p>
            <a:endParaRPr lang="en-US"/>
          </a:p>
        </p:txBody>
      </p:sp>
      <p:pic>
        <p:nvPicPr>
          <p:cNvPr id="22" name="Graphic 1245" descr="Logo of Common Data Service">
            <a:extLst>
              <a:ext uri="{FF2B5EF4-FFF2-40B4-BE49-F238E27FC236}">
                <a16:creationId xmlns:a16="http://schemas.microsoft.com/office/drawing/2014/main" id="{C62A4E39-1CA2-4123-9A87-F3F10519A97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19890" y="518603"/>
            <a:ext cx="481814" cy="481814"/>
          </a:xfrm>
          <a:prstGeom prst="rect">
            <a:avLst/>
          </a:prstGeom>
        </p:spPr>
      </p:pic>
      <p:sp>
        <p:nvSpPr>
          <p:cNvPr id="6" name="Rectangle 5">
            <a:extLst>
              <a:ext uri="{FF2B5EF4-FFF2-40B4-BE49-F238E27FC236}">
                <a16:creationId xmlns:a16="http://schemas.microsoft.com/office/drawing/2014/main" id="{7A7289C6-F6C0-47B0-9D7D-FB4AA402DFFC}"/>
              </a:ext>
            </a:extLst>
          </p:cNvPr>
          <p:cNvSpPr/>
          <p:nvPr/>
        </p:nvSpPr>
        <p:spPr>
          <a:xfrm>
            <a:off x="441197" y="1324842"/>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Jumpstart apps using a standardized data model with business logic, security and integration built-in</a:t>
            </a:r>
          </a:p>
        </p:txBody>
      </p:sp>
      <p:sp>
        <p:nvSpPr>
          <p:cNvPr id="7" name="Rectangle 6">
            <a:extLst>
              <a:ext uri="{FF2B5EF4-FFF2-40B4-BE49-F238E27FC236}">
                <a16:creationId xmlns:a16="http://schemas.microsoft.com/office/drawing/2014/main" id="{934885E6-2D2F-4DD5-B176-D3575022D10C}"/>
              </a:ext>
            </a:extLst>
          </p:cNvPr>
          <p:cNvSpPr/>
          <p:nvPr/>
        </p:nvSpPr>
        <p:spPr>
          <a:xfrm>
            <a:off x="441197" y="2502417"/>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Extend to your own needs and integrate across your apps and services </a:t>
            </a:r>
          </a:p>
        </p:txBody>
      </p:sp>
      <p:sp>
        <p:nvSpPr>
          <p:cNvPr id="8" name="Rectangle 7">
            <a:extLst>
              <a:ext uri="{FF2B5EF4-FFF2-40B4-BE49-F238E27FC236}">
                <a16:creationId xmlns:a16="http://schemas.microsoft.com/office/drawing/2014/main" id="{F5DD4B90-DC0F-4B2D-8E70-138CFBA4E739}"/>
              </a:ext>
            </a:extLst>
          </p:cNvPr>
          <p:cNvSpPr/>
          <p:nvPr/>
        </p:nvSpPr>
        <p:spPr>
          <a:xfrm>
            <a:off x="441197" y="3679991"/>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Seamless Dynamics 365, Office 365, and Azure integration, augmented with data from industry partners </a:t>
            </a:r>
          </a:p>
        </p:txBody>
      </p:sp>
      <p:pic>
        <p:nvPicPr>
          <p:cNvPr id="21" name="Picture 20" descr="Screenshot of a web page of Dynamics 365">
            <a:extLst>
              <a:ext uri="{FF2B5EF4-FFF2-40B4-BE49-F238E27FC236}">
                <a16:creationId xmlns:a16="http://schemas.microsoft.com/office/drawing/2014/main" id="{950F73C8-C87C-417C-9066-5DC2342163E8}"/>
              </a:ext>
            </a:extLst>
          </p:cNvPr>
          <p:cNvPicPr>
            <a:picLocks noChangeAspect="1"/>
          </p:cNvPicPr>
          <p:nvPr/>
        </p:nvPicPr>
        <p:blipFill rotWithShape="1">
          <a:blip r:embed="rId5"/>
          <a:srcRect l="-1555" t="-2364" r="-1559" b="-1945"/>
          <a:stretch/>
        </p:blipFill>
        <p:spPr>
          <a:xfrm>
            <a:off x="3394710" y="1324842"/>
            <a:ext cx="5306994" cy="3435858"/>
          </a:xfrm>
          <a:prstGeom prst="rect">
            <a:avLst/>
          </a:prstGeom>
          <a:noFill/>
          <a:ln w="19050">
            <a:solidFill>
              <a:srgbClr val="243A5E"/>
            </a:solidFill>
          </a:ln>
        </p:spPr>
      </p:pic>
    </p:spTree>
    <p:extLst>
      <p:ext uri="{BB962C8B-B14F-4D97-AF65-F5344CB8AC3E}">
        <p14:creationId xmlns:p14="http://schemas.microsoft.com/office/powerpoint/2010/main" val="74940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p:txBody>
          <a:bodyPr/>
          <a:lstStyle/>
          <a:p>
            <a:r>
              <a:rPr lang="en-US" dirty="0"/>
              <a:t>Data connectors</a:t>
            </a:r>
          </a:p>
        </p:txBody>
      </p:sp>
      <p:sp>
        <p:nvSpPr>
          <p:cNvPr id="4" name="Content Placeholder 3">
            <a:extLst>
              <a:ext uri="{FF2B5EF4-FFF2-40B4-BE49-F238E27FC236}">
                <a16:creationId xmlns:a16="http://schemas.microsoft.com/office/drawing/2014/main" id="{0566CB14-7217-9EB6-CF42-226E92A68846}"/>
              </a:ext>
            </a:extLst>
          </p:cNvPr>
          <p:cNvSpPr>
            <a:spLocks noGrp="1"/>
          </p:cNvSpPr>
          <p:nvPr>
            <p:ph idx="1"/>
          </p:nvPr>
        </p:nvSpPr>
        <p:spPr/>
        <p:txBody>
          <a:bodyPr/>
          <a:lstStyle/>
          <a:p>
            <a:endParaRPr lang="en-US"/>
          </a:p>
        </p:txBody>
      </p:sp>
      <p:sp>
        <p:nvSpPr>
          <p:cNvPr id="8" name="plug" title="Icon of a power plug showing an A to B connection">
            <a:extLst>
              <a:ext uri="{FF2B5EF4-FFF2-40B4-BE49-F238E27FC236}">
                <a16:creationId xmlns:a16="http://schemas.microsoft.com/office/drawing/2014/main" id="{D0BDAFE1-637D-4293-B97F-1B652F64FDB2}"/>
              </a:ext>
            </a:extLst>
          </p:cNvPr>
          <p:cNvSpPr>
            <a:spLocks noChangeAspect="1" noEditPoints="1"/>
          </p:cNvSpPr>
          <p:nvPr/>
        </p:nvSpPr>
        <p:spPr bwMode="auto">
          <a:xfrm>
            <a:off x="8145511" y="438292"/>
            <a:ext cx="552529" cy="523733"/>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10" name="Freeform: Shape 9">
            <a:extLst>
              <a:ext uri="{FF2B5EF4-FFF2-40B4-BE49-F238E27FC236}">
                <a16:creationId xmlns:a16="http://schemas.microsoft.com/office/drawing/2014/main" id="{B2651418-CB5B-48B8-AFAE-079DB7481965}"/>
              </a:ext>
            </a:extLst>
          </p:cNvPr>
          <p:cNvSpPr/>
          <p:nvPr/>
        </p:nvSpPr>
        <p:spPr>
          <a:xfrm>
            <a:off x="441196" y="1513285"/>
            <a:ext cx="2987804" cy="274439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Connectors are available for use in multiple products:</a:t>
            </a:r>
          </a:p>
          <a:p>
            <a:pPr defTabSz="366713">
              <a:spcBef>
                <a:spcPts val="150"/>
              </a:spcBef>
              <a:spcAft>
                <a:spcPts val="450"/>
              </a:spcAft>
            </a:pPr>
            <a:r>
              <a:rPr lang="en-US" sz="1350" dirty="0">
                <a:solidFill>
                  <a:schemeClr val="tx1"/>
                </a:solidFill>
              </a:rPr>
              <a:t>Power Automate</a:t>
            </a:r>
          </a:p>
          <a:p>
            <a:pPr defTabSz="366713">
              <a:spcBef>
                <a:spcPts val="150"/>
              </a:spcBef>
              <a:spcAft>
                <a:spcPts val="450"/>
              </a:spcAft>
            </a:pPr>
            <a:r>
              <a:rPr lang="en-US" sz="1350" dirty="0">
                <a:solidFill>
                  <a:schemeClr val="tx1"/>
                </a:solidFill>
              </a:rPr>
              <a:t>Power Apps</a:t>
            </a:r>
          </a:p>
          <a:p>
            <a:pPr defTabSz="366713">
              <a:spcBef>
                <a:spcPts val="150"/>
              </a:spcBef>
              <a:spcAft>
                <a:spcPts val="450"/>
              </a:spcAft>
            </a:pPr>
            <a:r>
              <a:rPr lang="en-US" sz="1350" dirty="0">
                <a:solidFill>
                  <a:schemeClr val="tx1"/>
                </a:solidFill>
              </a:rPr>
              <a:t>Logic Apps</a:t>
            </a:r>
          </a:p>
        </p:txBody>
      </p:sp>
      <p:sp>
        <p:nvSpPr>
          <p:cNvPr id="12" name="Freeform: Shape 11">
            <a:extLst>
              <a:ext uri="{FF2B5EF4-FFF2-40B4-BE49-F238E27FC236}">
                <a16:creationId xmlns:a16="http://schemas.microsoft.com/office/drawing/2014/main" id="{147F36F3-D17C-42FB-92F2-C754B53434A8}"/>
              </a:ext>
            </a:extLst>
          </p:cNvPr>
          <p:cNvSpPr/>
          <p:nvPr/>
        </p:nvSpPr>
        <p:spPr>
          <a:xfrm>
            <a:off x="3533775" y="1513285"/>
            <a:ext cx="5164265" cy="274439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Custom connectors:</a:t>
            </a:r>
          </a:p>
          <a:p>
            <a:pPr defTabSz="366713">
              <a:spcBef>
                <a:spcPts val="150"/>
              </a:spcBef>
              <a:spcAft>
                <a:spcPts val="450"/>
              </a:spcAft>
            </a:pPr>
            <a:r>
              <a:rPr lang="en-US" sz="1350" dirty="0">
                <a:solidFill>
                  <a:schemeClr val="tx1"/>
                </a:solidFill>
              </a:rPr>
              <a:t>An advantage of building custom connectors is that they can be used in different platforms, such as PowerApps, Power Automate, and Azure Logic Apps</a:t>
            </a:r>
          </a:p>
          <a:p>
            <a:pPr defTabSz="366713">
              <a:spcBef>
                <a:spcPts val="150"/>
              </a:spcBef>
              <a:spcAft>
                <a:spcPts val="450"/>
              </a:spcAft>
            </a:pPr>
            <a:r>
              <a:rPr lang="en-US" sz="1350" dirty="0">
                <a:solidFill>
                  <a:schemeClr val="tx1"/>
                </a:solidFill>
              </a:rPr>
              <a:t>It allow you to extend your app by calling a publicly available API, or a custom API you're hosting in a cloud provider, such as Azure.</a:t>
            </a:r>
          </a:p>
          <a:p>
            <a:pPr defTabSz="366713">
              <a:spcBef>
                <a:spcPts val="150"/>
              </a:spcBef>
            </a:pPr>
            <a:r>
              <a:rPr lang="en-US" sz="1350" dirty="0">
                <a:solidFill>
                  <a:schemeClr val="tx1"/>
                </a:solidFill>
              </a:rPr>
              <a:t>You can create custom connectors using 3 different approaches:</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Using a blank custom connector</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From an </a:t>
            </a:r>
            <a:r>
              <a:rPr lang="en-US" sz="1350" dirty="0" err="1">
                <a:solidFill>
                  <a:schemeClr val="tx1"/>
                </a:solidFill>
              </a:rPr>
              <a:t>OpenAPI</a:t>
            </a:r>
            <a:r>
              <a:rPr lang="en-US" sz="1350" dirty="0">
                <a:solidFill>
                  <a:schemeClr val="tx1"/>
                </a:solidFill>
              </a:rPr>
              <a:t> definition</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From a Postman collection</a:t>
            </a:r>
            <a:endParaRPr lang="en-IN" sz="1350" dirty="0">
              <a:solidFill>
                <a:schemeClr val="tx1"/>
              </a:solidFill>
            </a:endParaRPr>
          </a:p>
        </p:txBody>
      </p:sp>
    </p:spTree>
    <p:extLst>
      <p:ext uri="{BB962C8B-B14F-4D97-AF65-F5344CB8AC3E}">
        <p14:creationId xmlns:p14="http://schemas.microsoft.com/office/powerpoint/2010/main" val="3715566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t>
            </a: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/pl900</a:t>
            </a:r>
          </a:p>
        </p:txBody>
      </p:sp>
    </p:spTree>
    <p:extLst>
      <p:ext uri="{BB962C8B-B14F-4D97-AF65-F5344CB8AC3E}">
        <p14:creationId xmlns:p14="http://schemas.microsoft.com/office/powerpoint/2010/main" val="616345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p:txBody>
          <a:bodyPr/>
          <a:lstStyle/>
          <a:p>
            <a:r>
              <a:rPr lang="en-US" sz="2800" dirty="0"/>
              <a:t>Data Loss Prevention, compliance, privacy, and accessibility</a:t>
            </a:r>
          </a:p>
        </p:txBody>
      </p:sp>
      <p:sp>
        <p:nvSpPr>
          <p:cNvPr id="4" name="Content Placeholder 3">
            <a:extLst>
              <a:ext uri="{FF2B5EF4-FFF2-40B4-BE49-F238E27FC236}">
                <a16:creationId xmlns:a16="http://schemas.microsoft.com/office/drawing/2014/main" id="{AE41DF88-162C-4408-F02F-4A9EA748C49A}"/>
              </a:ext>
            </a:extLst>
          </p:cNvPr>
          <p:cNvSpPr>
            <a:spLocks noGrp="1"/>
          </p:cNvSpPr>
          <p:nvPr>
            <p:ph idx="1"/>
          </p:nvPr>
        </p:nvSpPr>
        <p:spPr/>
        <p:txBody>
          <a:bodyPr/>
          <a:lstStyle/>
          <a:p>
            <a:endParaRPr lang="en-US"/>
          </a:p>
        </p:txBody>
      </p:sp>
      <p:sp>
        <p:nvSpPr>
          <p:cNvPr id="10" name="Freeform: Shape 9">
            <a:extLst>
              <a:ext uri="{FF2B5EF4-FFF2-40B4-BE49-F238E27FC236}">
                <a16:creationId xmlns:a16="http://schemas.microsoft.com/office/drawing/2014/main" id="{B2651418-CB5B-48B8-AFAE-079DB7481965}"/>
              </a:ext>
            </a:extLst>
          </p:cNvPr>
          <p:cNvSpPr/>
          <p:nvPr/>
        </p:nvSpPr>
        <p:spPr>
          <a:xfrm>
            <a:off x="441197" y="1323594"/>
            <a:ext cx="2671975"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Data loss prevention policies:</a:t>
            </a:r>
          </a:p>
          <a:p>
            <a:pPr defTabSz="366713">
              <a:spcBef>
                <a:spcPct val="0"/>
              </a:spcBef>
            </a:pPr>
            <a:r>
              <a:rPr lang="en-US" sz="1350" dirty="0">
                <a:solidFill>
                  <a:schemeClr val="tx1"/>
                </a:solidFill>
              </a:rPr>
              <a:t>Data loss prevention (DLP) policies can be scoped at the environment level or tenant level, offering flexibility to craft sensible policies that strike the right balance between protection and productivity.</a:t>
            </a:r>
          </a:p>
        </p:txBody>
      </p:sp>
      <p:sp>
        <p:nvSpPr>
          <p:cNvPr id="12" name="Freeform: Shape 11">
            <a:extLst>
              <a:ext uri="{FF2B5EF4-FFF2-40B4-BE49-F238E27FC236}">
                <a16:creationId xmlns:a16="http://schemas.microsoft.com/office/drawing/2014/main" id="{147F36F3-D17C-42FB-92F2-C754B53434A8}"/>
              </a:ext>
            </a:extLst>
          </p:cNvPr>
          <p:cNvSpPr/>
          <p:nvPr/>
        </p:nvSpPr>
        <p:spPr>
          <a:xfrm>
            <a:off x="3208318" y="1323594"/>
            <a:ext cx="2674620"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Compliance and data privacy:</a:t>
            </a:r>
          </a:p>
          <a:p>
            <a:pPr defTabSz="366713">
              <a:spcBef>
                <a:spcPct val="0"/>
              </a:spcBef>
            </a:pPr>
            <a:r>
              <a:rPr lang="en-US" sz="1350" dirty="0">
                <a:solidFill>
                  <a:schemeClr val="tx1"/>
                </a:solidFill>
              </a:rPr>
              <a:t>Microsoft is committed to the highest levels of trust, transparency, standards conformance, and regulatory compliance.</a:t>
            </a:r>
          </a:p>
          <a:p>
            <a:pPr marL="214313" indent="-214313" defTabSz="366713">
              <a:spcBef>
                <a:spcPct val="0"/>
              </a:spcBef>
              <a:buFont typeface="Arial" panose="020B0604020202020204" pitchFamily="34" charset="0"/>
              <a:buChar char="•"/>
            </a:pPr>
            <a:r>
              <a:rPr lang="en-US" sz="1350" dirty="0">
                <a:solidFill>
                  <a:schemeClr val="tx1"/>
                </a:solidFill>
              </a:rPr>
              <a:t>Data Protection</a:t>
            </a:r>
          </a:p>
          <a:p>
            <a:pPr marL="214313" indent="-214313" defTabSz="366713">
              <a:spcBef>
                <a:spcPct val="0"/>
              </a:spcBef>
              <a:buFont typeface="Arial" panose="020B0604020202020204" pitchFamily="34" charset="0"/>
              <a:buChar char="•"/>
            </a:pPr>
            <a:r>
              <a:rPr lang="en-US" sz="1350" dirty="0">
                <a:solidFill>
                  <a:schemeClr val="tx1"/>
                </a:solidFill>
              </a:rPr>
              <a:t>Resources to manage GDPR Compliance</a:t>
            </a:r>
          </a:p>
        </p:txBody>
      </p:sp>
      <p:sp>
        <p:nvSpPr>
          <p:cNvPr id="6" name="Freeform: Shape 5">
            <a:extLst>
              <a:ext uri="{FF2B5EF4-FFF2-40B4-BE49-F238E27FC236}">
                <a16:creationId xmlns:a16="http://schemas.microsoft.com/office/drawing/2014/main" id="{F80F5F4C-F51A-451A-AF2D-51418BE73C40}"/>
              </a:ext>
            </a:extLst>
          </p:cNvPr>
          <p:cNvSpPr/>
          <p:nvPr/>
        </p:nvSpPr>
        <p:spPr>
          <a:xfrm>
            <a:off x="5999906" y="1323594"/>
            <a:ext cx="2674620"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Accessibility in the Power Platform:</a:t>
            </a:r>
          </a:p>
          <a:p>
            <a:pPr defTabSz="366713">
              <a:spcBef>
                <a:spcPct val="0"/>
              </a:spcBef>
            </a:pPr>
            <a:r>
              <a:rPr lang="en-US" sz="1350" dirty="0">
                <a:solidFill>
                  <a:schemeClr val="tx1"/>
                </a:solidFill>
              </a:rPr>
              <a:t>The Power Platform is accessible and inclusive to all kinds of users all over the world. </a:t>
            </a:r>
          </a:p>
          <a:p>
            <a:pPr defTabSz="366713">
              <a:spcBef>
                <a:spcPct val="0"/>
              </a:spcBef>
            </a:pPr>
            <a:endParaRPr lang="en-US" sz="1350" dirty="0">
              <a:solidFill>
                <a:schemeClr val="tx1"/>
              </a:solidFill>
            </a:endParaRPr>
          </a:p>
          <a:p>
            <a:pPr defTabSz="366713">
              <a:spcBef>
                <a:spcPct val="0"/>
              </a:spcBef>
            </a:pPr>
            <a:r>
              <a:rPr lang="en-US" sz="1350" dirty="0">
                <a:solidFill>
                  <a:schemeClr val="tx1"/>
                </a:solidFill>
              </a:rPr>
              <a:t>An accessible canvas app will allow users with vision, hearing, and other impairments to successfully use the app. </a:t>
            </a:r>
          </a:p>
        </p:txBody>
      </p:sp>
    </p:spTree>
    <p:extLst>
      <p:ext uri="{BB962C8B-B14F-4D97-AF65-F5344CB8AC3E}">
        <p14:creationId xmlns:p14="http://schemas.microsoft.com/office/powerpoint/2010/main" val="1753083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a:t>
            </a:r>
            <a:r>
              <a:rPr lang="en-US" dirty="0" err="1"/>
              <a:t>Dataverse</a:t>
            </a:r>
            <a:endParaRPr lang="en-US" dirty="0"/>
          </a:p>
        </p:txBody>
      </p:sp>
    </p:spTree>
    <p:extLst>
      <p:ext uri="{BB962C8B-B14F-4D97-AF65-F5344CB8AC3E}">
        <p14:creationId xmlns:p14="http://schemas.microsoft.com/office/powerpoint/2010/main" val="1989956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Overview of Microsoft Dataverse</a:t>
            </a:r>
          </a:p>
        </p:txBody>
      </p:sp>
      <p:sp>
        <p:nvSpPr>
          <p:cNvPr id="4" name="Content Placeholder 3">
            <a:extLst>
              <a:ext uri="{FF2B5EF4-FFF2-40B4-BE49-F238E27FC236}">
                <a16:creationId xmlns:a16="http://schemas.microsoft.com/office/drawing/2014/main" id="{30493E20-7125-47F8-5432-52E0165BDCB7}"/>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DAA05F3D-E12E-4DA7-B8C6-63ED5D2971DB}"/>
              </a:ext>
            </a:extLst>
          </p:cNvPr>
          <p:cNvSpPr/>
          <p:nvPr/>
        </p:nvSpPr>
        <p:spPr bwMode="auto">
          <a:xfrm>
            <a:off x="447650"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Dataverse: Database storing a set of standard and custom data structures called entities</a:t>
            </a:r>
          </a:p>
          <a:p>
            <a:pPr marL="0" lvl="1">
              <a:spcBef>
                <a:spcPts val="450"/>
              </a:spcBef>
              <a:spcAft>
                <a:spcPts val="450"/>
              </a:spcAft>
            </a:pPr>
            <a:r>
              <a:rPr lang="en-US" sz="1500" dirty="0">
                <a:solidFill>
                  <a:schemeClr val="tx1"/>
                </a:solidFill>
              </a:rPr>
              <a:t>Entity: Like tables in a relational database</a:t>
            </a: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4639675"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Common Data Model: Set of open-sourced, standardized, extensible data entities and relationships </a:t>
            </a:r>
          </a:p>
          <a:p>
            <a:pPr marL="0" lvl="1">
              <a:spcBef>
                <a:spcPts val="450"/>
              </a:spcBef>
              <a:spcAft>
                <a:spcPts val="450"/>
              </a:spcAft>
            </a:pPr>
            <a:r>
              <a:rPr lang="en-US" sz="1500" dirty="0">
                <a:solidFill>
                  <a:schemeClr val="tx1"/>
                </a:solidFill>
              </a:rPr>
              <a:t>Part of the Open Data Initiative </a:t>
            </a:r>
          </a:p>
        </p:txBody>
      </p:sp>
    </p:spTree>
    <p:extLst>
      <p:ext uri="{BB962C8B-B14F-4D97-AF65-F5344CB8AC3E}">
        <p14:creationId xmlns:p14="http://schemas.microsoft.com/office/powerpoint/2010/main" val="4150030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471ED-6D5F-4340-90E4-8DD467272AB0}"/>
              </a:ext>
            </a:extLst>
          </p:cNvPr>
          <p:cNvSpPr>
            <a:spLocks noGrp="1"/>
          </p:cNvSpPr>
          <p:nvPr>
            <p:ph type="title"/>
          </p:nvPr>
        </p:nvSpPr>
        <p:spPr/>
        <p:txBody>
          <a:bodyPr/>
          <a:lstStyle/>
          <a:p>
            <a:r>
              <a:rPr lang="en-US" sz="2550" dirty="0"/>
              <a:t>Identify tables and columns in Dataverse</a:t>
            </a:r>
          </a:p>
        </p:txBody>
      </p:sp>
      <p:sp>
        <p:nvSpPr>
          <p:cNvPr id="4" name="Content Placeholder 3">
            <a:extLst>
              <a:ext uri="{FF2B5EF4-FFF2-40B4-BE49-F238E27FC236}">
                <a16:creationId xmlns:a16="http://schemas.microsoft.com/office/drawing/2014/main" id="{4C10EF01-EB1E-249C-F327-61BDCC639FD5}"/>
              </a:ext>
            </a:extLst>
          </p:cNvPr>
          <p:cNvSpPr>
            <a:spLocks noGrp="1"/>
          </p:cNvSpPr>
          <p:nvPr>
            <p:ph idx="1"/>
          </p:nvPr>
        </p:nvSpPr>
        <p:spPr/>
        <p:txBody>
          <a:bodyPr/>
          <a:lstStyle/>
          <a:p>
            <a:endParaRPr lang="en-US"/>
          </a:p>
        </p:txBody>
      </p:sp>
      <p:sp>
        <p:nvSpPr>
          <p:cNvPr id="12" name="Rectangle 11">
            <a:extLst>
              <a:ext uri="{FF2B5EF4-FFF2-40B4-BE49-F238E27FC236}">
                <a16:creationId xmlns:a16="http://schemas.microsoft.com/office/drawing/2014/main" id="{CE70B210-F9B6-4D2D-94C4-4AFD90AFFE9A}"/>
              </a:ext>
            </a:extLst>
          </p:cNvPr>
          <p:cNvSpPr/>
          <p:nvPr/>
        </p:nvSpPr>
        <p:spPr bwMode="auto">
          <a:xfrm>
            <a:off x="447650"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Types of tables:</a:t>
            </a:r>
          </a:p>
          <a:p>
            <a:pPr marL="0" lvl="1">
              <a:spcBef>
                <a:spcPts val="450"/>
              </a:spcBef>
              <a:spcAft>
                <a:spcPts val="450"/>
              </a:spcAft>
            </a:pPr>
            <a:r>
              <a:rPr lang="en-US" sz="1500" dirty="0">
                <a:solidFill>
                  <a:schemeClr val="tx1"/>
                </a:solidFill>
              </a:rPr>
              <a:t>Standard: Base set of tables, created for every instance of a Dataverse database</a:t>
            </a:r>
          </a:p>
          <a:p>
            <a:pPr marL="0" lvl="1">
              <a:spcBef>
                <a:spcPts val="450"/>
              </a:spcBef>
              <a:spcAft>
                <a:spcPts val="450"/>
              </a:spcAft>
            </a:pPr>
            <a:r>
              <a:rPr lang="en-US" sz="1500" dirty="0">
                <a:solidFill>
                  <a:schemeClr val="tx1"/>
                </a:solidFill>
              </a:rPr>
              <a:t>Custom: Created for a specific business application </a:t>
            </a:r>
            <a:endParaRPr lang="en-US" sz="210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9290A22-B430-49D8-A61F-55A6B9FD003D}"/>
              </a:ext>
            </a:extLst>
          </p:cNvPr>
          <p:cNvSpPr/>
          <p:nvPr/>
        </p:nvSpPr>
        <p:spPr bwMode="auto">
          <a:xfrm>
            <a:off x="4639675"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Columns: </a:t>
            </a:r>
          </a:p>
          <a:p>
            <a:pPr marL="0" lvl="1">
              <a:spcBef>
                <a:spcPts val="450"/>
              </a:spcBef>
              <a:spcAft>
                <a:spcPts val="450"/>
              </a:spcAft>
            </a:pPr>
            <a:r>
              <a:rPr lang="en-US" sz="1500" dirty="0">
                <a:solidFill>
                  <a:schemeClr val="tx1"/>
                </a:solidFill>
              </a:rPr>
              <a:t>Store discrete pieces of information within a record in an entity </a:t>
            </a:r>
          </a:p>
          <a:p>
            <a:pPr marL="0" lvl="1">
              <a:spcBef>
                <a:spcPts val="450"/>
              </a:spcBef>
              <a:spcAft>
                <a:spcPts val="450"/>
              </a:spcAft>
            </a:pPr>
            <a:r>
              <a:rPr lang="en-US" sz="1500" dirty="0">
                <a:solidFill>
                  <a:schemeClr val="tx1"/>
                </a:solidFill>
              </a:rPr>
              <a:t>Every column has a type, which defines the way you store the data (example: Date columns)</a:t>
            </a:r>
          </a:p>
          <a:p>
            <a:pPr defTabSz="699354" fontAlgn="base">
              <a:spcBef>
                <a:spcPct val="0"/>
              </a:spcBef>
              <a:spcAft>
                <a:spcPct val="0"/>
              </a:spcAft>
            </a:pPr>
            <a:endParaRPr lang="en-US" sz="15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423691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5E4A-3D51-4A85-8D0F-C744EA576E84}"/>
              </a:ext>
            </a:extLst>
          </p:cNvPr>
          <p:cNvSpPr>
            <a:spLocks noGrp="1"/>
          </p:cNvSpPr>
          <p:nvPr>
            <p:ph type="title"/>
          </p:nvPr>
        </p:nvSpPr>
        <p:spPr/>
        <p:txBody>
          <a:bodyPr/>
          <a:lstStyle/>
          <a:p>
            <a:r>
              <a:rPr lang="en-US"/>
              <a:t>Understand relationships</a:t>
            </a:r>
          </a:p>
        </p:txBody>
      </p:sp>
      <p:sp>
        <p:nvSpPr>
          <p:cNvPr id="5" name="Content Placeholder 4">
            <a:extLst>
              <a:ext uri="{FF2B5EF4-FFF2-40B4-BE49-F238E27FC236}">
                <a16:creationId xmlns:a16="http://schemas.microsoft.com/office/drawing/2014/main" id="{E164776F-FDBE-1F61-02B8-2BC25866A4E1}"/>
              </a:ext>
            </a:extLst>
          </p:cNvPr>
          <p:cNvSpPr>
            <a:spLocks noGrp="1"/>
          </p:cNvSpPr>
          <p:nvPr>
            <p:ph idx="1"/>
          </p:nvPr>
        </p:nvSpPr>
        <p:spPr/>
        <p:txBody>
          <a:bodyPr/>
          <a:lstStyle/>
          <a:p>
            <a:endParaRPr lang="en-US"/>
          </a:p>
        </p:txBody>
      </p:sp>
      <p:pic>
        <p:nvPicPr>
          <p:cNvPr id="109" name="Picture 108" descr="Icon of three circles connected by a line">
            <a:extLst>
              <a:ext uri="{FF2B5EF4-FFF2-40B4-BE49-F238E27FC236}">
                <a16:creationId xmlns:a16="http://schemas.microsoft.com/office/drawing/2014/main" id="{9C1EE0B6-5509-43CE-8224-282461880B4F}"/>
              </a:ext>
            </a:extLst>
          </p:cNvPr>
          <p:cNvPicPr>
            <a:picLocks noChangeAspect="1"/>
          </p:cNvPicPr>
          <p:nvPr/>
        </p:nvPicPr>
        <p:blipFill>
          <a:blip r:embed="rId3"/>
          <a:stretch>
            <a:fillRect/>
          </a:stretch>
        </p:blipFill>
        <p:spPr>
          <a:xfrm>
            <a:off x="441197" y="1082412"/>
            <a:ext cx="715518" cy="715518"/>
          </a:xfrm>
          <a:prstGeom prst="rect">
            <a:avLst/>
          </a:prstGeom>
        </p:spPr>
      </p:pic>
      <p:sp>
        <p:nvSpPr>
          <p:cNvPr id="4" name="TextBox 3">
            <a:extLst>
              <a:ext uri="{FF2B5EF4-FFF2-40B4-BE49-F238E27FC236}">
                <a16:creationId xmlns:a16="http://schemas.microsoft.com/office/drawing/2014/main" id="{38B0F54C-8CDD-4A02-8A40-C3715F0791E9}"/>
              </a:ext>
            </a:extLst>
          </p:cNvPr>
          <p:cNvSpPr txBox="1"/>
          <p:nvPr/>
        </p:nvSpPr>
        <p:spPr>
          <a:xfrm>
            <a:off x="1325275" y="1301100"/>
            <a:ext cx="7377528" cy="276999"/>
          </a:xfrm>
          <a:prstGeom prst="rect">
            <a:avLst/>
          </a:prstGeom>
          <a:noFill/>
        </p:spPr>
        <p:txBody>
          <a:bodyPr wrap="square" lIns="0" tIns="0" rIns="0" bIns="0" rtlCol="0" anchor="ctr">
            <a:spAutoFit/>
          </a:bodyPr>
          <a:lstStyle/>
          <a:p>
            <a:pPr marL="0" lvl="1"/>
            <a:r>
              <a:rPr lang="en-US" dirty="0"/>
              <a:t>Relationships: Represent the way that tables are connected</a:t>
            </a:r>
          </a:p>
        </p:txBody>
      </p:sp>
      <p:cxnSp>
        <p:nvCxnSpPr>
          <p:cNvPr id="18" name="Straight Connector 17">
            <a:extLst>
              <a:ext uri="{FF2B5EF4-FFF2-40B4-BE49-F238E27FC236}">
                <a16:creationId xmlns:a16="http://schemas.microsoft.com/office/drawing/2014/main" id="{C89F35DB-89F9-40C4-B7D3-1066C87CC48B}"/>
              </a:ext>
              <a:ext uri="{C183D7F6-B498-43B3-948B-1728B52AA6E4}">
                <adec:decorative xmlns:adec="http://schemas.microsoft.com/office/drawing/2017/decorative" val="1"/>
              </a:ext>
            </a:extLst>
          </p:cNvPr>
          <p:cNvCxnSpPr>
            <a:cxnSpLocks/>
          </p:cNvCxnSpPr>
          <p:nvPr/>
        </p:nvCxnSpPr>
        <p:spPr>
          <a:xfrm>
            <a:off x="1325275" y="1983699"/>
            <a:ext cx="73775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6" name="Picture 145" descr="Icon of four corners covering the circle underneath it">
            <a:extLst>
              <a:ext uri="{FF2B5EF4-FFF2-40B4-BE49-F238E27FC236}">
                <a16:creationId xmlns:a16="http://schemas.microsoft.com/office/drawing/2014/main" id="{0A93B2AB-7C84-4457-9EB8-C27461067075}"/>
              </a:ext>
            </a:extLst>
          </p:cNvPr>
          <p:cNvPicPr>
            <a:picLocks noChangeAspect="1"/>
          </p:cNvPicPr>
          <p:nvPr/>
        </p:nvPicPr>
        <p:blipFill>
          <a:blip r:embed="rId4"/>
          <a:stretch>
            <a:fillRect/>
          </a:stretch>
        </p:blipFill>
        <p:spPr>
          <a:xfrm rot="2700000">
            <a:off x="441197" y="2240463"/>
            <a:ext cx="715518" cy="715518"/>
          </a:xfrm>
          <a:prstGeom prst="rect">
            <a:avLst/>
          </a:prstGeom>
        </p:spPr>
      </p:pic>
      <p:sp>
        <p:nvSpPr>
          <p:cNvPr id="16" name="TextBox 15">
            <a:extLst>
              <a:ext uri="{FF2B5EF4-FFF2-40B4-BE49-F238E27FC236}">
                <a16:creationId xmlns:a16="http://schemas.microsoft.com/office/drawing/2014/main" id="{1416D710-3784-4F07-8E4C-E1A4D3A524D3}"/>
              </a:ext>
            </a:extLst>
          </p:cNvPr>
          <p:cNvSpPr txBox="1"/>
          <p:nvPr/>
        </p:nvSpPr>
        <p:spPr>
          <a:xfrm>
            <a:off x="1325275" y="2164199"/>
            <a:ext cx="7377528" cy="866904"/>
          </a:xfrm>
          <a:prstGeom prst="rect">
            <a:avLst/>
          </a:prstGeom>
          <a:noFill/>
        </p:spPr>
        <p:txBody>
          <a:bodyPr wrap="square" lIns="0" tIns="0" rIns="0" bIns="0" rtlCol="0" anchor="ctr">
            <a:spAutoFit/>
          </a:bodyPr>
          <a:lstStyle/>
          <a:p>
            <a:pPr marL="0" lvl="1"/>
            <a:r>
              <a:rPr lang="en-US" dirty="0">
                <a:latin typeface="+mj-lt"/>
              </a:rPr>
              <a:t>One-to-many relationships: </a:t>
            </a:r>
          </a:p>
          <a:p>
            <a:pPr marL="0" lvl="1">
              <a:spcBef>
                <a:spcPts val="450"/>
              </a:spcBef>
            </a:pPr>
            <a:r>
              <a:rPr lang="en-US" sz="1500" dirty="0"/>
              <a:t>Can be “parent-child” relationships</a:t>
            </a:r>
          </a:p>
          <a:p>
            <a:pPr marL="0" lvl="1">
              <a:spcBef>
                <a:spcPts val="450"/>
              </a:spcBef>
            </a:pPr>
            <a:r>
              <a:rPr lang="en-US" sz="1500" dirty="0"/>
              <a:t>Example: An invoice (parent table) can have many line items (child rows)</a:t>
            </a:r>
          </a:p>
        </p:txBody>
      </p:sp>
      <p:cxnSp>
        <p:nvCxnSpPr>
          <p:cNvPr id="19" name="Straight Connector 18">
            <a:extLst>
              <a:ext uri="{FF2B5EF4-FFF2-40B4-BE49-F238E27FC236}">
                <a16:creationId xmlns:a16="http://schemas.microsoft.com/office/drawing/2014/main" id="{A61A7287-7F17-4CBF-B153-C4946C4FDD0B}"/>
              </a:ext>
              <a:ext uri="{C183D7F6-B498-43B3-948B-1728B52AA6E4}">
                <adec:decorative xmlns:adec="http://schemas.microsoft.com/office/drawing/2017/decorative" val="1"/>
              </a:ext>
            </a:extLst>
          </p:cNvPr>
          <p:cNvCxnSpPr>
            <a:cxnSpLocks/>
          </p:cNvCxnSpPr>
          <p:nvPr/>
        </p:nvCxnSpPr>
        <p:spPr>
          <a:xfrm>
            <a:off x="1325275" y="3211603"/>
            <a:ext cx="73775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5" name="Picture 134" descr="Icon of a multiple dots connecting within the dot underneath">
            <a:extLst>
              <a:ext uri="{FF2B5EF4-FFF2-40B4-BE49-F238E27FC236}">
                <a16:creationId xmlns:a16="http://schemas.microsoft.com/office/drawing/2014/main" id="{6F6CB6B7-FF48-4EE7-A860-2D0AD17F9458}"/>
              </a:ext>
            </a:extLst>
          </p:cNvPr>
          <p:cNvPicPr>
            <a:picLocks noChangeAspect="1"/>
          </p:cNvPicPr>
          <p:nvPr/>
        </p:nvPicPr>
        <p:blipFill>
          <a:blip r:embed="rId5"/>
          <a:stretch>
            <a:fillRect/>
          </a:stretch>
        </p:blipFill>
        <p:spPr>
          <a:xfrm>
            <a:off x="432149" y="3422803"/>
            <a:ext cx="715518" cy="715518"/>
          </a:xfrm>
          <a:prstGeom prst="rect">
            <a:avLst/>
          </a:prstGeom>
        </p:spPr>
      </p:pic>
      <p:sp>
        <p:nvSpPr>
          <p:cNvPr id="14" name="TextBox 13">
            <a:extLst>
              <a:ext uri="{FF2B5EF4-FFF2-40B4-BE49-F238E27FC236}">
                <a16:creationId xmlns:a16="http://schemas.microsoft.com/office/drawing/2014/main" id="{353A4E00-033C-4D2F-9A7D-12C8279C5F73}"/>
              </a:ext>
            </a:extLst>
          </p:cNvPr>
          <p:cNvSpPr txBox="1"/>
          <p:nvPr/>
        </p:nvSpPr>
        <p:spPr>
          <a:xfrm>
            <a:off x="1325275" y="3398514"/>
            <a:ext cx="7377528" cy="738664"/>
          </a:xfrm>
          <a:prstGeom prst="rect">
            <a:avLst/>
          </a:prstGeom>
          <a:noFill/>
        </p:spPr>
        <p:txBody>
          <a:bodyPr wrap="square" lIns="0" tIns="0" rIns="0" bIns="0" rtlCol="0" anchor="ctr">
            <a:spAutoFit/>
          </a:bodyPr>
          <a:lstStyle/>
          <a:p>
            <a:pPr marL="0" lvl="1"/>
            <a:r>
              <a:rPr lang="en-US" dirty="0">
                <a:latin typeface="+mj-lt"/>
              </a:rPr>
              <a:t>Many-to-many relationships:</a:t>
            </a:r>
          </a:p>
          <a:p>
            <a:pPr marL="0" lvl="1"/>
            <a:r>
              <a:rPr lang="en-US" sz="1500" dirty="0"/>
              <a:t>Example: A Contact can attend multiple Events, and an Event can have many</a:t>
            </a:r>
            <a:br>
              <a:rPr lang="en-US" sz="1500" dirty="0"/>
            </a:br>
            <a:r>
              <a:rPr lang="en-US" sz="1500" dirty="0"/>
              <a:t>Contacts attend </a:t>
            </a:r>
          </a:p>
        </p:txBody>
      </p:sp>
    </p:spTree>
    <p:extLst>
      <p:ext uri="{BB962C8B-B14F-4D97-AF65-F5344CB8AC3E}">
        <p14:creationId xmlns:p14="http://schemas.microsoft.com/office/powerpoint/2010/main" val="2525388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dirty="0"/>
              <a:t>Environments in Microsoft Dataverse</a:t>
            </a:r>
          </a:p>
        </p:txBody>
      </p:sp>
      <p:sp>
        <p:nvSpPr>
          <p:cNvPr id="4" name="Content Placeholder 3">
            <a:extLst>
              <a:ext uri="{FF2B5EF4-FFF2-40B4-BE49-F238E27FC236}">
                <a16:creationId xmlns:a16="http://schemas.microsoft.com/office/drawing/2014/main" id="{B78285A5-6CBD-A930-37C5-51DB5DC2B9B0}"/>
              </a:ext>
            </a:extLst>
          </p:cNvPr>
          <p:cNvSpPr>
            <a:spLocks noGrp="1"/>
          </p:cNvSpPr>
          <p:nvPr>
            <p:ph idx="1"/>
          </p:nvPr>
        </p:nvSpPr>
        <p:spPr/>
        <p:txBody>
          <a:bodyPr/>
          <a:lstStyle/>
          <a:p>
            <a:endParaRPr lang="en-US"/>
          </a:p>
        </p:txBody>
      </p:sp>
      <p:sp>
        <p:nvSpPr>
          <p:cNvPr id="11" name="Rectangle 10">
            <a:extLst>
              <a:ext uri="{FF2B5EF4-FFF2-40B4-BE49-F238E27FC236}">
                <a16:creationId xmlns:a16="http://schemas.microsoft.com/office/drawing/2014/main" id="{41D6219B-7E9E-4AA5-8069-54A71AA44E01}"/>
              </a:ext>
            </a:extLst>
          </p:cNvPr>
          <p:cNvSpPr>
            <a:spLocks/>
          </p:cNvSpPr>
          <p:nvPr/>
        </p:nvSpPr>
        <p:spPr bwMode="auto">
          <a:xfrm>
            <a:off x="438151" y="871039"/>
            <a:ext cx="189209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r>
              <a:rPr lang="en-US" sz="1050" dirty="0">
                <a:solidFill>
                  <a:schemeClr val="tx1"/>
                </a:solidFill>
              </a:rPr>
              <a:t>Environments are used to store, manage, and share your organization’s business data, apps, and flows in the Power Platform</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2402007" y="871039"/>
            <a:ext cx="2138615"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Each environment allows you to provision one Dataverse database for use within that environment. Dataverse environments allow you to manage user access, security settings, and the storage that is associated with that database</a:t>
            </a:r>
            <a:endParaRPr lang="en-US" sz="105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ECCC90-96F8-444A-8BE7-9B03DFEF8B54}"/>
              </a:ext>
            </a:extLst>
          </p:cNvPr>
          <p:cNvSpPr>
            <a:spLocks/>
          </p:cNvSpPr>
          <p:nvPr/>
        </p:nvSpPr>
        <p:spPr bwMode="auto">
          <a:xfrm>
            <a:off x="4612380" y="871039"/>
            <a:ext cx="201535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Each environment is created under a Microsoft Azure Active Directory (Azure AD) tenant, and its resources can only be accessed by users within that tenant</a:t>
            </a:r>
            <a:endParaRPr lang="en-US" sz="1050" dirty="0">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30B65A-E50A-4B12-A826-05A85A01DC50}"/>
              </a:ext>
            </a:extLst>
          </p:cNvPr>
          <p:cNvSpPr>
            <a:spLocks/>
          </p:cNvSpPr>
          <p:nvPr/>
        </p:nvSpPr>
        <p:spPr bwMode="auto">
          <a:xfrm>
            <a:off x="6699496" y="871039"/>
            <a:ext cx="201535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An environment is also bound to a geographic location, like the United States. When you create a Dataverse database in an environment, that database is created within datacenters in that geographic location</a:t>
            </a:r>
            <a:endParaRPr lang="en-US" sz="1050" dirty="0">
              <a:solidFill>
                <a:schemeClr val="tx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96026340-7AD8-4556-9652-6216BB5B4A4C}"/>
              </a:ext>
            </a:extLst>
          </p:cNvPr>
          <p:cNvSpPr/>
          <p:nvPr/>
        </p:nvSpPr>
        <p:spPr bwMode="auto">
          <a:xfrm>
            <a:off x="443103" y="2566221"/>
            <a:ext cx="8271749" cy="2227006"/>
          </a:xfrm>
          <a:prstGeom prst="rect">
            <a:avLst/>
          </a:prstGeom>
          <a:noFill/>
          <a:ln w="19050">
            <a:solidFill>
              <a:srgbClr val="243A5E"/>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r>
              <a:rPr lang="en-US" sz="1050" dirty="0">
                <a:latin typeface="+mj-lt"/>
                <a:ea typeface="Segoe UI" pitchFamily="34" charset="0"/>
                <a:cs typeface="Segoe UI" pitchFamily="34" charset="0"/>
              </a:rPr>
              <a:t>Seahorse International (Tenant)</a:t>
            </a:r>
          </a:p>
        </p:txBody>
      </p:sp>
      <p:graphicFrame>
        <p:nvGraphicFramePr>
          <p:cNvPr id="14" name="Table 5">
            <a:extLst>
              <a:ext uri="{FF2B5EF4-FFF2-40B4-BE49-F238E27FC236}">
                <a16:creationId xmlns:a16="http://schemas.microsoft.com/office/drawing/2014/main" id="{756D1A4D-195D-43DC-BD75-F8EA39DE2F52}"/>
              </a:ext>
            </a:extLst>
          </p:cNvPr>
          <p:cNvGraphicFramePr>
            <a:graphicFrameLocks noGrp="1"/>
          </p:cNvGraphicFramePr>
          <p:nvPr/>
        </p:nvGraphicFramePr>
        <p:xfrm>
          <a:off x="569312"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0" name="Table 5">
            <a:extLst>
              <a:ext uri="{FF2B5EF4-FFF2-40B4-BE49-F238E27FC236}">
                <a16:creationId xmlns:a16="http://schemas.microsoft.com/office/drawing/2014/main" id="{312967D9-F32F-4CFF-A9F6-359DD2F04E54}"/>
              </a:ext>
            </a:extLst>
          </p:cNvPr>
          <p:cNvGraphicFramePr>
            <a:graphicFrameLocks noGrp="1"/>
          </p:cNvGraphicFramePr>
          <p:nvPr/>
        </p:nvGraphicFramePr>
        <p:xfrm>
          <a:off x="695522"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1" name="Table 5">
            <a:extLst>
              <a:ext uri="{FF2B5EF4-FFF2-40B4-BE49-F238E27FC236}">
                <a16:creationId xmlns:a16="http://schemas.microsoft.com/office/drawing/2014/main" id="{1A441C88-1FF5-4CE6-9469-3E6D8B0BEDC4}"/>
              </a:ext>
            </a:extLst>
          </p:cNvPr>
          <p:cNvGraphicFramePr>
            <a:graphicFrameLocks noGrp="1"/>
          </p:cNvGraphicFramePr>
          <p:nvPr/>
        </p:nvGraphicFramePr>
        <p:xfrm>
          <a:off x="809822"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7" name="Picture 6" descr="Logo of Power Apps">
            <a:extLst>
              <a:ext uri="{FF2B5EF4-FFF2-40B4-BE49-F238E27FC236}">
                <a16:creationId xmlns:a16="http://schemas.microsoft.com/office/drawing/2014/main" id="{B985536E-A709-4D77-8BF9-4D258544BDB9}"/>
              </a:ext>
            </a:extLst>
          </p:cNvPr>
          <p:cNvPicPr>
            <a:picLocks noChangeAspect="1"/>
          </p:cNvPicPr>
          <p:nvPr/>
        </p:nvPicPr>
        <p:blipFill>
          <a:blip r:embed="rId3"/>
          <a:stretch>
            <a:fillRect/>
          </a:stretch>
        </p:blipFill>
        <p:spPr>
          <a:xfrm>
            <a:off x="1032821" y="3749519"/>
            <a:ext cx="338015" cy="259562"/>
          </a:xfrm>
          <a:prstGeom prst="rect">
            <a:avLst/>
          </a:prstGeom>
        </p:spPr>
      </p:pic>
      <p:pic>
        <p:nvPicPr>
          <p:cNvPr id="8" name="Picture 7" descr="Logo of Power Automate">
            <a:extLst>
              <a:ext uri="{FF2B5EF4-FFF2-40B4-BE49-F238E27FC236}">
                <a16:creationId xmlns:a16="http://schemas.microsoft.com/office/drawing/2014/main" id="{25220A18-4815-4DDC-95AA-D47215BD6E28}"/>
              </a:ext>
            </a:extLst>
          </p:cNvPr>
          <p:cNvPicPr>
            <a:picLocks noChangeAspect="1"/>
          </p:cNvPicPr>
          <p:nvPr/>
        </p:nvPicPr>
        <p:blipFill>
          <a:blip r:embed="rId4"/>
          <a:stretch>
            <a:fillRect/>
          </a:stretch>
        </p:blipFill>
        <p:spPr>
          <a:xfrm>
            <a:off x="1533243" y="3756520"/>
            <a:ext cx="323057" cy="245561"/>
          </a:xfrm>
          <a:prstGeom prst="rect">
            <a:avLst/>
          </a:prstGeom>
        </p:spPr>
      </p:pic>
      <p:pic>
        <p:nvPicPr>
          <p:cNvPr id="44" name="Picture 43" descr="Icon of three boxes connected with a line depicting infrastructure">
            <a:extLst>
              <a:ext uri="{FF2B5EF4-FFF2-40B4-BE49-F238E27FC236}">
                <a16:creationId xmlns:a16="http://schemas.microsoft.com/office/drawing/2014/main" id="{07D0C691-231D-4425-8ADB-88E6A405F520}"/>
              </a:ext>
            </a:extLst>
          </p:cNvPr>
          <p:cNvPicPr>
            <a:picLocks noChangeAspect="1"/>
          </p:cNvPicPr>
          <p:nvPr/>
        </p:nvPicPr>
        <p:blipFill>
          <a:blip r:embed="rId5"/>
          <a:stretch>
            <a:fillRect/>
          </a:stretch>
        </p:blipFill>
        <p:spPr>
          <a:xfrm>
            <a:off x="2025850" y="3722267"/>
            <a:ext cx="314064" cy="314064"/>
          </a:xfrm>
          <a:prstGeom prst="rect">
            <a:avLst/>
          </a:prstGeom>
        </p:spPr>
      </p:pic>
      <p:cxnSp>
        <p:nvCxnSpPr>
          <p:cNvPr id="31" name="Straight Connector 30">
            <a:extLst>
              <a:ext uri="{FF2B5EF4-FFF2-40B4-BE49-F238E27FC236}">
                <a16:creationId xmlns:a16="http://schemas.microsoft.com/office/drawing/2014/main" id="{26F674DB-3875-4477-BD51-BDD5516C14C9}"/>
              </a:ext>
              <a:ext uri="{C183D7F6-B498-43B3-948B-1728B52AA6E4}">
                <adec:decorative xmlns:adec="http://schemas.microsoft.com/office/drawing/2017/decorative" val="1"/>
              </a:ext>
            </a:extLst>
          </p:cNvPr>
          <p:cNvCxnSpPr>
            <a:cxnSpLocks/>
          </p:cNvCxnSpPr>
          <p:nvPr/>
        </p:nvCxnSpPr>
        <p:spPr>
          <a:xfrm flipV="1">
            <a:off x="1628775" y="4091583"/>
            <a:ext cx="0" cy="303437"/>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68" name="Picture 67" descr="Icon of a person in suit">
            <a:extLst>
              <a:ext uri="{FF2B5EF4-FFF2-40B4-BE49-F238E27FC236}">
                <a16:creationId xmlns:a16="http://schemas.microsoft.com/office/drawing/2014/main" id="{66729E0E-65BD-4DF2-91E8-F69FC27455D9}"/>
              </a:ext>
            </a:extLst>
          </p:cNvPr>
          <p:cNvPicPr>
            <a:picLocks noChangeAspect="1"/>
          </p:cNvPicPr>
          <p:nvPr/>
        </p:nvPicPr>
        <p:blipFill>
          <a:blip r:embed="rId6"/>
          <a:stretch>
            <a:fillRect/>
          </a:stretch>
        </p:blipFill>
        <p:spPr>
          <a:xfrm>
            <a:off x="1495862" y="4421600"/>
            <a:ext cx="266711" cy="305765"/>
          </a:xfrm>
          <a:prstGeom prst="rect">
            <a:avLst/>
          </a:prstGeom>
        </p:spPr>
      </p:pic>
      <p:sp>
        <p:nvSpPr>
          <p:cNvPr id="90" name="Freeform: Shape 89">
            <a:extLst>
              <a:ext uri="{FF2B5EF4-FFF2-40B4-BE49-F238E27FC236}">
                <a16:creationId xmlns:a16="http://schemas.microsoft.com/office/drawing/2014/main" id="{66C3307C-F456-4C8D-BF4E-549E39678C2C}"/>
              </a:ext>
              <a:ext uri="{C183D7F6-B498-43B3-948B-1728B52AA6E4}">
                <adec:decorative xmlns:adec="http://schemas.microsoft.com/office/drawing/2017/decorative" val="1"/>
              </a:ext>
            </a:extLst>
          </p:cNvPr>
          <p:cNvSpPr/>
          <p:nvPr/>
        </p:nvSpPr>
        <p:spPr bwMode="auto">
          <a:xfrm>
            <a:off x="1628775" y="4095750"/>
            <a:ext cx="6134100" cy="147638"/>
          </a:xfrm>
          <a:custGeom>
            <a:avLst/>
            <a:gdLst>
              <a:gd name="connsiteX0" fmla="*/ 0 w 8178800"/>
              <a:gd name="connsiteY0" fmla="*/ 0 h 152400"/>
              <a:gd name="connsiteX1" fmla="*/ 0 w 8178800"/>
              <a:gd name="connsiteY1" fmla="*/ 152400 h 152400"/>
              <a:gd name="connsiteX2" fmla="*/ 8178800 w 8178800"/>
              <a:gd name="connsiteY2" fmla="*/ 152400 h 152400"/>
              <a:gd name="connsiteX3" fmla="*/ 8178800 w 8178800"/>
              <a:gd name="connsiteY3" fmla="*/ 0 h 152400"/>
            </a:gdLst>
            <a:ahLst/>
            <a:cxnLst>
              <a:cxn ang="0">
                <a:pos x="connsiteX0" y="connsiteY0"/>
              </a:cxn>
              <a:cxn ang="0">
                <a:pos x="connsiteX1" y="connsiteY1"/>
              </a:cxn>
              <a:cxn ang="0">
                <a:pos x="connsiteX2" y="connsiteY2"/>
              </a:cxn>
              <a:cxn ang="0">
                <a:pos x="connsiteX3" y="connsiteY3"/>
              </a:cxn>
            </a:cxnLst>
            <a:rect l="l" t="t" r="r" b="b"/>
            <a:pathLst>
              <a:path w="8178800" h="152400">
                <a:moveTo>
                  <a:pt x="0" y="0"/>
                </a:moveTo>
                <a:lnTo>
                  <a:pt x="0" y="152400"/>
                </a:lnTo>
                <a:lnTo>
                  <a:pt x="8178800" y="152400"/>
                </a:lnTo>
                <a:lnTo>
                  <a:pt x="8178800" y="0"/>
                </a:lnTo>
              </a:path>
            </a:pathLst>
          </a:cu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350"/>
          </a:p>
        </p:txBody>
      </p:sp>
      <p:graphicFrame>
        <p:nvGraphicFramePr>
          <p:cNvPr id="47" name="Table 5">
            <a:extLst>
              <a:ext uri="{FF2B5EF4-FFF2-40B4-BE49-F238E27FC236}">
                <a16:creationId xmlns:a16="http://schemas.microsoft.com/office/drawing/2014/main" id="{7B64021A-633B-43DF-A3F4-066F98D3436E}"/>
              </a:ext>
            </a:extLst>
          </p:cNvPr>
          <p:cNvGraphicFramePr>
            <a:graphicFrameLocks noGrp="1"/>
          </p:cNvGraphicFramePr>
          <p:nvPr/>
        </p:nvGraphicFramePr>
        <p:xfrm>
          <a:off x="3546827"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8" name="Table 5">
            <a:extLst>
              <a:ext uri="{FF2B5EF4-FFF2-40B4-BE49-F238E27FC236}">
                <a16:creationId xmlns:a16="http://schemas.microsoft.com/office/drawing/2014/main" id="{71BC9894-C7D3-4C78-AB17-C37C70F87060}"/>
              </a:ext>
            </a:extLst>
          </p:cNvPr>
          <p:cNvGraphicFramePr>
            <a:graphicFrameLocks noGrp="1"/>
          </p:cNvGraphicFramePr>
          <p:nvPr/>
        </p:nvGraphicFramePr>
        <p:xfrm>
          <a:off x="3673037"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9" name="Table 5">
            <a:extLst>
              <a:ext uri="{FF2B5EF4-FFF2-40B4-BE49-F238E27FC236}">
                <a16:creationId xmlns:a16="http://schemas.microsoft.com/office/drawing/2014/main" id="{FEF30EA7-C91E-4A4F-B1B6-8CD9FA9068BB}"/>
              </a:ext>
            </a:extLst>
          </p:cNvPr>
          <p:cNvGraphicFramePr>
            <a:graphicFrameLocks noGrp="1"/>
          </p:cNvGraphicFramePr>
          <p:nvPr/>
        </p:nvGraphicFramePr>
        <p:xfrm>
          <a:off x="3787337"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51" name="Picture 50" descr="Logo of Power Apps">
            <a:extLst>
              <a:ext uri="{FF2B5EF4-FFF2-40B4-BE49-F238E27FC236}">
                <a16:creationId xmlns:a16="http://schemas.microsoft.com/office/drawing/2014/main" id="{18C995DC-2AE8-4AE7-A576-74736A43668C}"/>
              </a:ext>
            </a:extLst>
          </p:cNvPr>
          <p:cNvPicPr>
            <a:picLocks noChangeAspect="1"/>
          </p:cNvPicPr>
          <p:nvPr/>
        </p:nvPicPr>
        <p:blipFill>
          <a:blip r:embed="rId3"/>
          <a:stretch>
            <a:fillRect/>
          </a:stretch>
        </p:blipFill>
        <p:spPr>
          <a:xfrm>
            <a:off x="4010336" y="3749519"/>
            <a:ext cx="338015" cy="259562"/>
          </a:xfrm>
          <a:prstGeom prst="rect">
            <a:avLst/>
          </a:prstGeom>
        </p:spPr>
      </p:pic>
      <p:pic>
        <p:nvPicPr>
          <p:cNvPr id="52" name="Picture 51" descr="Logo of Power Automate">
            <a:extLst>
              <a:ext uri="{FF2B5EF4-FFF2-40B4-BE49-F238E27FC236}">
                <a16:creationId xmlns:a16="http://schemas.microsoft.com/office/drawing/2014/main" id="{02B8CBC7-6A11-43E4-91E4-72DCC16649B7}"/>
              </a:ext>
            </a:extLst>
          </p:cNvPr>
          <p:cNvPicPr>
            <a:picLocks noChangeAspect="1"/>
          </p:cNvPicPr>
          <p:nvPr/>
        </p:nvPicPr>
        <p:blipFill>
          <a:blip r:embed="rId4"/>
          <a:stretch>
            <a:fillRect/>
          </a:stretch>
        </p:blipFill>
        <p:spPr>
          <a:xfrm>
            <a:off x="4510758" y="3756520"/>
            <a:ext cx="323057" cy="245561"/>
          </a:xfrm>
          <a:prstGeom prst="rect">
            <a:avLst/>
          </a:prstGeom>
        </p:spPr>
      </p:pic>
      <p:pic>
        <p:nvPicPr>
          <p:cNvPr id="50" name="Picture 49" descr="Icon of three boxes connected with a line depicting infrastructure">
            <a:extLst>
              <a:ext uri="{FF2B5EF4-FFF2-40B4-BE49-F238E27FC236}">
                <a16:creationId xmlns:a16="http://schemas.microsoft.com/office/drawing/2014/main" id="{6F2853D8-A1F0-40BB-B87B-CA8A84DD16B6}"/>
              </a:ext>
            </a:extLst>
          </p:cNvPr>
          <p:cNvPicPr>
            <a:picLocks noChangeAspect="1"/>
          </p:cNvPicPr>
          <p:nvPr/>
        </p:nvPicPr>
        <p:blipFill>
          <a:blip r:embed="rId5"/>
          <a:stretch>
            <a:fillRect/>
          </a:stretch>
        </p:blipFill>
        <p:spPr>
          <a:xfrm>
            <a:off x="5003365" y="3722267"/>
            <a:ext cx="314064" cy="314064"/>
          </a:xfrm>
          <a:prstGeom prst="rect">
            <a:avLst/>
          </a:prstGeom>
        </p:spPr>
      </p:pic>
      <p:cxnSp>
        <p:nvCxnSpPr>
          <p:cNvPr id="92" name="Straight Connector 91">
            <a:extLst>
              <a:ext uri="{FF2B5EF4-FFF2-40B4-BE49-F238E27FC236}">
                <a16:creationId xmlns:a16="http://schemas.microsoft.com/office/drawing/2014/main" id="{2464CEA0-8B05-4162-94F7-165C10C7EE25}"/>
              </a:ext>
              <a:ext uri="{C183D7F6-B498-43B3-948B-1728B52AA6E4}">
                <adec:decorative xmlns:adec="http://schemas.microsoft.com/office/drawing/2017/decorative" val="1"/>
              </a:ext>
            </a:extLst>
          </p:cNvPr>
          <p:cNvCxnSpPr>
            <a:cxnSpLocks/>
            <a:stCxn id="83" idx="0"/>
          </p:cNvCxnSpPr>
          <p:nvPr/>
        </p:nvCxnSpPr>
        <p:spPr>
          <a:xfrm flipV="1">
            <a:off x="4663883" y="4105871"/>
            <a:ext cx="0" cy="322326"/>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83" name="Picture 82" descr="Icon of a person">
            <a:extLst>
              <a:ext uri="{FF2B5EF4-FFF2-40B4-BE49-F238E27FC236}">
                <a16:creationId xmlns:a16="http://schemas.microsoft.com/office/drawing/2014/main" id="{1FAC1101-E743-4663-9626-92C0F551D999}"/>
              </a:ext>
            </a:extLst>
          </p:cNvPr>
          <p:cNvPicPr>
            <a:picLocks noChangeAspect="1"/>
          </p:cNvPicPr>
          <p:nvPr/>
        </p:nvPicPr>
        <p:blipFill>
          <a:blip r:embed="rId7"/>
          <a:stretch>
            <a:fillRect/>
          </a:stretch>
        </p:blipFill>
        <p:spPr>
          <a:xfrm>
            <a:off x="4542522" y="4437164"/>
            <a:ext cx="242723" cy="278634"/>
          </a:xfrm>
          <a:prstGeom prst="rect">
            <a:avLst/>
          </a:prstGeom>
        </p:spPr>
      </p:pic>
      <p:graphicFrame>
        <p:nvGraphicFramePr>
          <p:cNvPr id="53" name="Table 5">
            <a:extLst>
              <a:ext uri="{FF2B5EF4-FFF2-40B4-BE49-F238E27FC236}">
                <a16:creationId xmlns:a16="http://schemas.microsoft.com/office/drawing/2014/main" id="{BCD7D98E-A57D-424C-8B77-A9FACD8308D4}"/>
              </a:ext>
            </a:extLst>
          </p:cNvPr>
          <p:cNvGraphicFramePr>
            <a:graphicFrameLocks noGrp="1"/>
          </p:cNvGraphicFramePr>
          <p:nvPr/>
        </p:nvGraphicFramePr>
        <p:xfrm>
          <a:off x="6592369"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54" name="Table 5">
            <a:extLst>
              <a:ext uri="{FF2B5EF4-FFF2-40B4-BE49-F238E27FC236}">
                <a16:creationId xmlns:a16="http://schemas.microsoft.com/office/drawing/2014/main" id="{DFB933D7-A72D-4C1B-BCE6-03A67E7517D6}"/>
              </a:ext>
            </a:extLst>
          </p:cNvPr>
          <p:cNvGraphicFramePr>
            <a:graphicFrameLocks noGrp="1"/>
          </p:cNvGraphicFramePr>
          <p:nvPr/>
        </p:nvGraphicFramePr>
        <p:xfrm>
          <a:off x="6718579"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55" name="Table 5">
            <a:extLst>
              <a:ext uri="{FF2B5EF4-FFF2-40B4-BE49-F238E27FC236}">
                <a16:creationId xmlns:a16="http://schemas.microsoft.com/office/drawing/2014/main" id="{CF016B0C-D431-4FC6-A2EC-62FC7670B91C}"/>
              </a:ext>
            </a:extLst>
          </p:cNvPr>
          <p:cNvGraphicFramePr>
            <a:graphicFrameLocks noGrp="1"/>
          </p:cNvGraphicFramePr>
          <p:nvPr/>
        </p:nvGraphicFramePr>
        <p:xfrm>
          <a:off x="6832879"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57" name="Picture 56" descr="Logo of Power Apps">
            <a:extLst>
              <a:ext uri="{FF2B5EF4-FFF2-40B4-BE49-F238E27FC236}">
                <a16:creationId xmlns:a16="http://schemas.microsoft.com/office/drawing/2014/main" id="{BF962CC7-0138-44DD-8A17-C269C869DF33}"/>
              </a:ext>
            </a:extLst>
          </p:cNvPr>
          <p:cNvPicPr>
            <a:picLocks noChangeAspect="1"/>
          </p:cNvPicPr>
          <p:nvPr/>
        </p:nvPicPr>
        <p:blipFill>
          <a:blip r:embed="rId3"/>
          <a:stretch>
            <a:fillRect/>
          </a:stretch>
        </p:blipFill>
        <p:spPr>
          <a:xfrm>
            <a:off x="7055878" y="3749519"/>
            <a:ext cx="338015" cy="259562"/>
          </a:xfrm>
          <a:prstGeom prst="rect">
            <a:avLst/>
          </a:prstGeom>
        </p:spPr>
      </p:pic>
      <p:pic>
        <p:nvPicPr>
          <p:cNvPr id="58" name="Picture 57" descr="Logo of Power Automate">
            <a:extLst>
              <a:ext uri="{FF2B5EF4-FFF2-40B4-BE49-F238E27FC236}">
                <a16:creationId xmlns:a16="http://schemas.microsoft.com/office/drawing/2014/main" id="{06247BFD-1555-49BE-BE43-107381A06DE1}"/>
              </a:ext>
            </a:extLst>
          </p:cNvPr>
          <p:cNvPicPr>
            <a:picLocks noChangeAspect="1"/>
          </p:cNvPicPr>
          <p:nvPr/>
        </p:nvPicPr>
        <p:blipFill>
          <a:blip r:embed="rId4"/>
          <a:stretch>
            <a:fillRect/>
          </a:stretch>
        </p:blipFill>
        <p:spPr>
          <a:xfrm>
            <a:off x="7556299" y="3756520"/>
            <a:ext cx="323057" cy="245561"/>
          </a:xfrm>
          <a:prstGeom prst="rect">
            <a:avLst/>
          </a:prstGeom>
        </p:spPr>
      </p:pic>
      <p:pic>
        <p:nvPicPr>
          <p:cNvPr id="56" name="Picture 55" descr="Icon of three boxes connected with a line depicting infrastructure">
            <a:extLst>
              <a:ext uri="{FF2B5EF4-FFF2-40B4-BE49-F238E27FC236}">
                <a16:creationId xmlns:a16="http://schemas.microsoft.com/office/drawing/2014/main" id="{289049F4-EDD2-4762-B6B2-D63ECAC16C23}"/>
              </a:ext>
            </a:extLst>
          </p:cNvPr>
          <p:cNvPicPr>
            <a:picLocks noChangeAspect="1"/>
          </p:cNvPicPr>
          <p:nvPr/>
        </p:nvPicPr>
        <p:blipFill>
          <a:blip r:embed="rId5"/>
          <a:stretch>
            <a:fillRect/>
          </a:stretch>
        </p:blipFill>
        <p:spPr>
          <a:xfrm>
            <a:off x="8048906" y="3722267"/>
            <a:ext cx="314064" cy="314064"/>
          </a:xfrm>
          <a:prstGeom prst="rect">
            <a:avLst/>
          </a:prstGeom>
        </p:spPr>
      </p:pic>
      <p:cxnSp>
        <p:nvCxnSpPr>
          <p:cNvPr id="32" name="Straight Connector 31">
            <a:extLst>
              <a:ext uri="{FF2B5EF4-FFF2-40B4-BE49-F238E27FC236}">
                <a16:creationId xmlns:a16="http://schemas.microsoft.com/office/drawing/2014/main" id="{5055EF4D-2A40-458D-9995-5638A1502478}"/>
              </a:ext>
              <a:ext uri="{C183D7F6-B498-43B3-948B-1728B52AA6E4}">
                <adec:decorative xmlns:adec="http://schemas.microsoft.com/office/drawing/2017/decorative" val="1"/>
              </a:ext>
            </a:extLst>
          </p:cNvPr>
          <p:cNvCxnSpPr>
            <a:cxnSpLocks/>
          </p:cNvCxnSpPr>
          <p:nvPr/>
        </p:nvCxnSpPr>
        <p:spPr>
          <a:xfrm flipV="1">
            <a:off x="7765256" y="4091583"/>
            <a:ext cx="0" cy="303437"/>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89" name="Picture 88" descr="Icon of a person">
            <a:extLst>
              <a:ext uri="{FF2B5EF4-FFF2-40B4-BE49-F238E27FC236}">
                <a16:creationId xmlns:a16="http://schemas.microsoft.com/office/drawing/2014/main" id="{7E237AA1-7783-4C5D-99CA-FD37580768F0}"/>
              </a:ext>
            </a:extLst>
          </p:cNvPr>
          <p:cNvPicPr>
            <a:picLocks noChangeAspect="1"/>
          </p:cNvPicPr>
          <p:nvPr/>
        </p:nvPicPr>
        <p:blipFill>
          <a:blip r:embed="rId8"/>
          <a:stretch>
            <a:fillRect/>
          </a:stretch>
        </p:blipFill>
        <p:spPr>
          <a:xfrm>
            <a:off x="7675023" y="4435610"/>
            <a:ext cx="197390" cy="280047"/>
          </a:xfrm>
          <a:prstGeom prst="rect">
            <a:avLst/>
          </a:prstGeom>
        </p:spPr>
      </p:pic>
    </p:spTree>
    <p:extLst>
      <p:ext uri="{BB962C8B-B14F-4D97-AF65-F5344CB8AC3E}">
        <p14:creationId xmlns:p14="http://schemas.microsoft.com/office/powerpoint/2010/main" val="2673725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Apps</a:t>
            </a:r>
          </a:p>
        </p:txBody>
      </p:sp>
    </p:spTree>
    <p:extLst>
      <p:ext uri="{BB962C8B-B14F-4D97-AF65-F5344CB8AC3E}">
        <p14:creationId xmlns:p14="http://schemas.microsoft.com/office/powerpoint/2010/main" val="1087252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Power Apps and what it can do for you</a:t>
            </a:r>
          </a:p>
        </p:txBody>
      </p:sp>
      <p:sp>
        <p:nvSpPr>
          <p:cNvPr id="4" name="Content Placeholder 3">
            <a:extLst>
              <a:ext uri="{FF2B5EF4-FFF2-40B4-BE49-F238E27FC236}">
                <a16:creationId xmlns:a16="http://schemas.microsoft.com/office/drawing/2014/main" id="{C2253EF6-A0CD-B52E-2438-E3DBFA73E95A}"/>
              </a:ext>
            </a:extLst>
          </p:cNvPr>
          <p:cNvSpPr>
            <a:spLocks noGrp="1"/>
          </p:cNvSpPr>
          <p:nvPr>
            <p:ph idx="1"/>
          </p:nvPr>
        </p:nvSpPr>
        <p:spPr/>
        <p:txBody>
          <a:bodyPr/>
          <a:lstStyle/>
          <a:p>
            <a:endParaRPr lang="en-US"/>
          </a:p>
        </p:txBody>
      </p:sp>
      <p:pic>
        <p:nvPicPr>
          <p:cNvPr id="69" name="Picture 68" descr="Icon of a computer screen">
            <a:extLst>
              <a:ext uri="{FF2B5EF4-FFF2-40B4-BE49-F238E27FC236}">
                <a16:creationId xmlns:a16="http://schemas.microsoft.com/office/drawing/2014/main" id="{365AC886-1186-42FD-A2E9-265EE797AD27}"/>
              </a:ext>
            </a:extLst>
          </p:cNvPr>
          <p:cNvPicPr>
            <a:picLocks noChangeAspect="1"/>
          </p:cNvPicPr>
          <p:nvPr/>
        </p:nvPicPr>
        <p:blipFill>
          <a:blip r:embed="rId3"/>
          <a:stretch>
            <a:fillRect/>
          </a:stretch>
        </p:blipFill>
        <p:spPr>
          <a:xfrm>
            <a:off x="441197" y="850116"/>
            <a:ext cx="704088" cy="704088"/>
          </a:xfrm>
          <a:prstGeom prst="rect">
            <a:avLst/>
          </a:prstGeom>
        </p:spPr>
      </p:pic>
      <p:sp>
        <p:nvSpPr>
          <p:cNvPr id="70" name="TextBox 69">
            <a:extLst>
              <a:ext uri="{FF2B5EF4-FFF2-40B4-BE49-F238E27FC236}">
                <a16:creationId xmlns:a16="http://schemas.microsoft.com/office/drawing/2014/main" id="{7B037B6F-E666-4D15-90A9-AFEDBA162961}"/>
              </a:ext>
            </a:extLst>
          </p:cNvPr>
          <p:cNvSpPr txBox="1">
            <a:spLocks/>
          </p:cNvSpPr>
          <p:nvPr/>
        </p:nvSpPr>
        <p:spPr>
          <a:xfrm>
            <a:off x="1306285" y="1086173"/>
            <a:ext cx="7400756" cy="230832"/>
          </a:xfrm>
          <a:prstGeom prst="rect">
            <a:avLst/>
          </a:prstGeom>
          <a:noFill/>
        </p:spPr>
        <p:txBody>
          <a:bodyPr wrap="square" lIns="0" tIns="0" rIns="0" bIns="0" rtlCol="0" anchor="ctr">
            <a:spAutoFit/>
          </a:bodyPr>
          <a:lstStyle/>
          <a:p>
            <a:r>
              <a:rPr lang="en-US" sz="1500" dirty="0"/>
              <a:t>Low/no-code platform for building apps</a:t>
            </a:r>
          </a:p>
        </p:txBody>
      </p:sp>
      <p:cxnSp>
        <p:nvCxnSpPr>
          <p:cNvPr id="71" name="Straight Connector 70">
            <a:extLst>
              <a:ext uri="{FF2B5EF4-FFF2-40B4-BE49-F238E27FC236}">
                <a16:creationId xmlns:a16="http://schemas.microsoft.com/office/drawing/2014/main" id="{78D7ABE5-58D9-4A5D-BA09-54A317D43739}"/>
              </a:ext>
              <a:ext uri="{C183D7F6-B498-43B3-948B-1728B52AA6E4}">
                <adec:decorative xmlns:adec="http://schemas.microsoft.com/office/drawing/2017/decorative" val="1"/>
              </a:ext>
            </a:extLst>
          </p:cNvPr>
          <p:cNvCxnSpPr>
            <a:cxnSpLocks/>
          </p:cNvCxnSpPr>
          <p:nvPr/>
        </p:nvCxnSpPr>
        <p:spPr>
          <a:xfrm>
            <a:off x="1306285" y="1687202"/>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2" name="Picture 71" descr="Icon of a server">
            <a:extLst>
              <a:ext uri="{FF2B5EF4-FFF2-40B4-BE49-F238E27FC236}">
                <a16:creationId xmlns:a16="http://schemas.microsoft.com/office/drawing/2014/main" id="{31D75129-28BF-49EE-A14E-F197D8112A57}"/>
              </a:ext>
            </a:extLst>
          </p:cNvPr>
          <p:cNvPicPr>
            <a:picLocks noChangeAspect="1"/>
          </p:cNvPicPr>
          <p:nvPr/>
        </p:nvPicPr>
        <p:blipFill>
          <a:blip r:embed="rId4"/>
          <a:stretch>
            <a:fillRect/>
          </a:stretch>
        </p:blipFill>
        <p:spPr>
          <a:xfrm>
            <a:off x="441197" y="1821344"/>
            <a:ext cx="704088" cy="704088"/>
          </a:xfrm>
          <a:prstGeom prst="rect">
            <a:avLst/>
          </a:prstGeom>
        </p:spPr>
      </p:pic>
      <p:sp>
        <p:nvSpPr>
          <p:cNvPr id="73" name="TextBox 72">
            <a:extLst>
              <a:ext uri="{FF2B5EF4-FFF2-40B4-BE49-F238E27FC236}">
                <a16:creationId xmlns:a16="http://schemas.microsoft.com/office/drawing/2014/main" id="{AC3A809F-59ED-440A-8CEA-77791C440E0F}"/>
              </a:ext>
            </a:extLst>
          </p:cNvPr>
          <p:cNvSpPr txBox="1">
            <a:spLocks/>
          </p:cNvSpPr>
          <p:nvPr/>
        </p:nvSpPr>
        <p:spPr>
          <a:xfrm>
            <a:off x="1306285" y="2063115"/>
            <a:ext cx="7400756" cy="230832"/>
          </a:xfrm>
          <a:prstGeom prst="rect">
            <a:avLst/>
          </a:prstGeom>
          <a:noFill/>
        </p:spPr>
        <p:txBody>
          <a:bodyPr wrap="square" lIns="0" tIns="0" rIns="0" bIns="0" rtlCol="0" anchor="ctr">
            <a:spAutoFit/>
          </a:bodyPr>
          <a:lstStyle/>
          <a:p>
            <a:r>
              <a:rPr lang="en-US" sz="1500"/>
              <a:t>Work with data where it lives</a:t>
            </a:r>
          </a:p>
        </p:txBody>
      </p:sp>
      <p:cxnSp>
        <p:nvCxnSpPr>
          <p:cNvPr id="74" name="Straight Connector 73">
            <a:extLst>
              <a:ext uri="{FF2B5EF4-FFF2-40B4-BE49-F238E27FC236}">
                <a16:creationId xmlns:a16="http://schemas.microsoft.com/office/drawing/2014/main" id="{5E525DC2-41C5-4B35-903D-3A5F13F479EA}"/>
              </a:ext>
              <a:ext uri="{C183D7F6-B498-43B3-948B-1728B52AA6E4}">
                <adec:decorative xmlns:adec="http://schemas.microsoft.com/office/drawing/2017/decorative" val="1"/>
              </a:ext>
            </a:extLst>
          </p:cNvPr>
          <p:cNvCxnSpPr>
            <a:cxnSpLocks/>
          </p:cNvCxnSpPr>
          <p:nvPr/>
        </p:nvCxnSpPr>
        <p:spPr>
          <a:xfrm>
            <a:off x="1306285" y="2669860"/>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Picture 75" descr="Icon of a document">
            <a:extLst>
              <a:ext uri="{FF2B5EF4-FFF2-40B4-BE49-F238E27FC236}">
                <a16:creationId xmlns:a16="http://schemas.microsoft.com/office/drawing/2014/main" id="{096EB3EB-17C1-4FCB-94AA-FC8DD78A1EEC}"/>
              </a:ext>
            </a:extLst>
          </p:cNvPr>
          <p:cNvPicPr>
            <a:picLocks noChangeAspect="1"/>
          </p:cNvPicPr>
          <p:nvPr/>
        </p:nvPicPr>
        <p:blipFill>
          <a:blip r:embed="rId5"/>
          <a:stretch>
            <a:fillRect/>
          </a:stretch>
        </p:blipFill>
        <p:spPr>
          <a:xfrm>
            <a:off x="441197" y="2804001"/>
            <a:ext cx="704088" cy="704088"/>
          </a:xfrm>
          <a:prstGeom prst="rect">
            <a:avLst/>
          </a:prstGeom>
        </p:spPr>
      </p:pic>
      <p:sp>
        <p:nvSpPr>
          <p:cNvPr id="77" name="TextBox 76">
            <a:extLst>
              <a:ext uri="{FF2B5EF4-FFF2-40B4-BE49-F238E27FC236}">
                <a16:creationId xmlns:a16="http://schemas.microsoft.com/office/drawing/2014/main" id="{968D8FB7-0894-4DD8-BAA3-84C9D610D481}"/>
              </a:ext>
            </a:extLst>
          </p:cNvPr>
          <p:cNvSpPr txBox="1">
            <a:spLocks/>
          </p:cNvSpPr>
          <p:nvPr/>
        </p:nvSpPr>
        <p:spPr>
          <a:xfrm>
            <a:off x="1306285" y="2804001"/>
            <a:ext cx="7400756" cy="1046440"/>
          </a:xfrm>
          <a:prstGeom prst="rect">
            <a:avLst/>
          </a:prstGeom>
          <a:noFill/>
        </p:spPr>
        <p:txBody>
          <a:bodyPr wrap="square" lIns="0" tIns="0" rIns="0" bIns="0" rtlCol="0" anchor="t">
            <a:spAutoFit/>
          </a:bodyPr>
          <a:lstStyle/>
          <a:p>
            <a:r>
              <a:rPr lang="en-US" sz="1500" dirty="0">
                <a:latin typeface="+mj-lt"/>
              </a:rPr>
              <a:t>Types of Power Apps:</a:t>
            </a:r>
          </a:p>
          <a:p>
            <a:pPr>
              <a:spcBef>
                <a:spcPts val="300"/>
              </a:spcBef>
              <a:spcAft>
                <a:spcPts val="300"/>
              </a:spcAft>
            </a:pPr>
            <a:r>
              <a:rPr lang="en-US" sz="1350" dirty="0"/>
              <a:t>Canvas apps: Build an app from a blank canvas</a:t>
            </a:r>
          </a:p>
          <a:p>
            <a:pPr>
              <a:spcBef>
                <a:spcPts val="300"/>
              </a:spcBef>
              <a:spcAft>
                <a:spcPts val="300"/>
              </a:spcAft>
            </a:pPr>
            <a:r>
              <a:rPr lang="en-US" sz="1350" dirty="0"/>
              <a:t>Model-driven apps: Build from data in Microsoft Dataverse</a:t>
            </a:r>
          </a:p>
          <a:p>
            <a:pPr>
              <a:spcBef>
                <a:spcPts val="300"/>
              </a:spcBef>
              <a:spcAft>
                <a:spcPts val="300"/>
              </a:spcAft>
            </a:pPr>
            <a:r>
              <a:rPr lang="en-US" sz="1350" dirty="0"/>
              <a:t>Portals: Externally-facing websites</a:t>
            </a:r>
          </a:p>
        </p:txBody>
      </p:sp>
      <p:cxnSp>
        <p:nvCxnSpPr>
          <p:cNvPr id="78" name="Straight Connector 77">
            <a:extLst>
              <a:ext uri="{FF2B5EF4-FFF2-40B4-BE49-F238E27FC236}">
                <a16:creationId xmlns:a16="http://schemas.microsoft.com/office/drawing/2014/main" id="{FCAB84BF-7444-4565-9B90-CDA0FFECE57B}"/>
              </a:ext>
              <a:ext uri="{C183D7F6-B498-43B3-948B-1728B52AA6E4}">
                <adec:decorative xmlns:adec="http://schemas.microsoft.com/office/drawing/2017/decorative" val="1"/>
              </a:ext>
            </a:extLst>
          </p:cNvPr>
          <p:cNvCxnSpPr>
            <a:cxnSpLocks/>
          </p:cNvCxnSpPr>
          <p:nvPr/>
        </p:nvCxnSpPr>
        <p:spPr>
          <a:xfrm>
            <a:off x="1306285" y="3984583"/>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9" name="Picture 78" descr="Icon of five circles that are inter-connected to each circle with a line">
            <a:extLst>
              <a:ext uri="{FF2B5EF4-FFF2-40B4-BE49-F238E27FC236}">
                <a16:creationId xmlns:a16="http://schemas.microsoft.com/office/drawing/2014/main" id="{ECA6DC36-E983-4668-882C-18B9FCA6CBF1}"/>
              </a:ext>
            </a:extLst>
          </p:cNvPr>
          <p:cNvPicPr>
            <a:picLocks noChangeAspect="1"/>
          </p:cNvPicPr>
          <p:nvPr/>
        </p:nvPicPr>
        <p:blipFill>
          <a:blip r:embed="rId6"/>
          <a:stretch>
            <a:fillRect/>
          </a:stretch>
        </p:blipFill>
        <p:spPr>
          <a:xfrm>
            <a:off x="441197" y="4118723"/>
            <a:ext cx="704088" cy="704088"/>
          </a:xfrm>
          <a:prstGeom prst="rect">
            <a:avLst/>
          </a:prstGeom>
        </p:spPr>
      </p:pic>
      <p:sp>
        <p:nvSpPr>
          <p:cNvPr id="80" name="TextBox 79">
            <a:extLst>
              <a:ext uri="{FF2B5EF4-FFF2-40B4-BE49-F238E27FC236}">
                <a16:creationId xmlns:a16="http://schemas.microsoft.com/office/drawing/2014/main" id="{E0CF4F10-D910-465E-BA81-6616DAEEB56D}"/>
              </a:ext>
            </a:extLst>
          </p:cNvPr>
          <p:cNvSpPr txBox="1">
            <a:spLocks/>
          </p:cNvSpPr>
          <p:nvPr/>
        </p:nvSpPr>
        <p:spPr>
          <a:xfrm>
            <a:off x="1306285" y="4128366"/>
            <a:ext cx="7400756" cy="646331"/>
          </a:xfrm>
          <a:prstGeom prst="rect">
            <a:avLst/>
          </a:prstGeom>
          <a:noFill/>
        </p:spPr>
        <p:txBody>
          <a:bodyPr wrap="square" lIns="0" tIns="0" rIns="0" bIns="0" rtlCol="0" anchor="t">
            <a:spAutoFit/>
          </a:bodyPr>
          <a:lstStyle/>
          <a:p>
            <a:r>
              <a:rPr lang="en-US" sz="1500" dirty="0">
                <a:latin typeface="+mj-lt"/>
              </a:rPr>
              <a:t>Add artificial intelligence to your app with no code</a:t>
            </a:r>
          </a:p>
          <a:p>
            <a:r>
              <a:rPr lang="en-US" sz="1350" dirty="0">
                <a:latin typeface="+mj-lt"/>
              </a:rPr>
              <a:t>The prediction model: </a:t>
            </a:r>
            <a:r>
              <a:rPr lang="en-US" sz="1350" dirty="0"/>
              <a:t>Create a model with AI Builder that can predict a yes or no answer based on historical data</a:t>
            </a:r>
          </a:p>
        </p:txBody>
      </p:sp>
    </p:spTree>
    <p:extLst>
      <p:ext uri="{BB962C8B-B14F-4D97-AF65-F5344CB8AC3E}">
        <p14:creationId xmlns:p14="http://schemas.microsoft.com/office/powerpoint/2010/main" val="3512596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E1625-326A-4220-92F9-205846EAB100}"/>
              </a:ext>
            </a:extLst>
          </p:cNvPr>
          <p:cNvSpPr>
            <a:spLocks noGrp="1"/>
          </p:cNvSpPr>
          <p:nvPr>
            <p:ph type="title"/>
          </p:nvPr>
        </p:nvSpPr>
        <p:spPr/>
        <p:txBody>
          <a:bodyPr/>
          <a:lstStyle/>
          <a:p>
            <a:r>
              <a:rPr lang="en-US"/>
              <a:t>Canvas apps</a:t>
            </a:r>
          </a:p>
        </p:txBody>
      </p:sp>
      <p:sp>
        <p:nvSpPr>
          <p:cNvPr id="4" name="Content Placeholder 3">
            <a:extLst>
              <a:ext uri="{FF2B5EF4-FFF2-40B4-BE49-F238E27FC236}">
                <a16:creationId xmlns:a16="http://schemas.microsoft.com/office/drawing/2014/main" id="{1BF586B6-C311-AF1A-F73C-C2A0D90E9B5B}"/>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9BAAE122-418C-447D-9CE0-5C2F13B8EC27}"/>
              </a:ext>
            </a:extLst>
          </p:cNvPr>
          <p:cNvPicPr>
            <a:picLocks noChangeAspect="1"/>
          </p:cNvPicPr>
          <p:nvPr/>
        </p:nvPicPr>
        <p:blipFill>
          <a:blip r:embed="rId2"/>
          <a:stretch>
            <a:fillRect/>
          </a:stretch>
        </p:blipFill>
        <p:spPr>
          <a:xfrm>
            <a:off x="8092440" y="246888"/>
            <a:ext cx="609600" cy="609600"/>
          </a:xfrm>
          <a:prstGeom prst="rect">
            <a:avLst/>
          </a:prstGeom>
        </p:spPr>
      </p:pic>
      <p:sp>
        <p:nvSpPr>
          <p:cNvPr id="7" name="Rectangle 6">
            <a:extLst>
              <a:ext uri="{FF2B5EF4-FFF2-40B4-BE49-F238E27FC236}">
                <a16:creationId xmlns:a16="http://schemas.microsoft.com/office/drawing/2014/main" id="{8E0A3B48-0168-452B-A96C-17F2072D75D4}"/>
              </a:ext>
            </a:extLst>
          </p:cNvPr>
          <p:cNvSpPr/>
          <p:nvPr/>
        </p:nvSpPr>
        <p:spPr bwMode="auto">
          <a:xfrm>
            <a:off x="438150" y="1077516"/>
            <a:ext cx="4243388"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Canvas apps are a great option when you want to build an app from a blank canvas. You start by choosing the screen size: tablet or mobile, then you have a blank screen from which</a:t>
            </a:r>
            <a:br>
              <a:rPr lang="en-US" sz="1500" dirty="0">
                <a:solidFill>
                  <a:schemeClr val="tx1"/>
                </a:solidFill>
              </a:rPr>
            </a:br>
            <a:r>
              <a:rPr lang="en-US" sz="1500" dirty="0">
                <a:solidFill>
                  <a:schemeClr val="tx1"/>
                </a:solidFill>
              </a:rPr>
              <a:t>to build</a:t>
            </a:r>
          </a:p>
        </p:txBody>
      </p:sp>
      <p:sp>
        <p:nvSpPr>
          <p:cNvPr id="8" name="Rectangle 7">
            <a:extLst>
              <a:ext uri="{FF2B5EF4-FFF2-40B4-BE49-F238E27FC236}">
                <a16:creationId xmlns:a16="http://schemas.microsoft.com/office/drawing/2014/main" id="{55121C00-C107-4EFC-8E6E-42465D7C1E75}"/>
              </a:ext>
            </a:extLst>
          </p:cNvPr>
          <p:cNvSpPr/>
          <p:nvPr/>
        </p:nvSpPr>
        <p:spPr bwMode="auto">
          <a:xfrm>
            <a:off x="438150" y="2939637"/>
            <a:ext cx="4243388"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r>
              <a:rPr lang="en-US" sz="1500" dirty="0">
                <a:solidFill>
                  <a:schemeClr val="tx1"/>
                </a:solidFill>
              </a:rPr>
              <a:t>You can interact with data in your app by adding data sources. Drag and drop various controls and add the desired functionality by writing Excel style formulas. Canvas apps provide you complete flexibility when building your apps</a:t>
            </a:r>
          </a:p>
        </p:txBody>
      </p:sp>
      <p:sp>
        <p:nvSpPr>
          <p:cNvPr id="10" name="Rectangle 9">
            <a:extLst>
              <a:ext uri="{FF2B5EF4-FFF2-40B4-BE49-F238E27FC236}">
                <a16:creationId xmlns:a16="http://schemas.microsoft.com/office/drawing/2014/main" id="{0418F2B7-6E57-4BF0-AAC8-E4538A149244}"/>
              </a:ext>
              <a:ext uri="{C183D7F6-B498-43B3-948B-1728B52AA6E4}">
                <adec:decorative xmlns:adec="http://schemas.microsoft.com/office/drawing/2017/decorative" val="1"/>
              </a:ext>
            </a:extLst>
          </p:cNvPr>
          <p:cNvSpPr/>
          <p:nvPr/>
        </p:nvSpPr>
        <p:spPr bwMode="auto">
          <a:xfrm>
            <a:off x="4800600" y="1077516"/>
            <a:ext cx="3906441"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5" name="Picture 4" descr="Two mobile phones with its screen shot depicting manager check list and Heathrow site with vehicles page">
            <a:extLst>
              <a:ext uri="{FF2B5EF4-FFF2-40B4-BE49-F238E27FC236}">
                <a16:creationId xmlns:a16="http://schemas.microsoft.com/office/drawing/2014/main" id="{7B86AE1E-5A63-4F2D-B0CB-47B4A70A659A}"/>
              </a:ext>
            </a:extLst>
          </p:cNvPr>
          <p:cNvPicPr>
            <a:picLocks noChangeAspect="1"/>
          </p:cNvPicPr>
          <p:nvPr/>
        </p:nvPicPr>
        <p:blipFill rotWithShape="1">
          <a:blip r:embed="rId3"/>
          <a:srcRect l="14403" r="14366"/>
          <a:stretch/>
        </p:blipFill>
        <p:spPr>
          <a:xfrm>
            <a:off x="5053608" y="1589770"/>
            <a:ext cx="3400425" cy="2599756"/>
          </a:xfrm>
          <a:prstGeom prst="rect">
            <a:avLst/>
          </a:prstGeom>
        </p:spPr>
      </p:pic>
    </p:spTree>
    <p:extLst>
      <p:ext uri="{BB962C8B-B14F-4D97-AF65-F5344CB8AC3E}">
        <p14:creationId xmlns:p14="http://schemas.microsoft.com/office/powerpoint/2010/main" val="1098729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a:t>Model-driven apps</a:t>
            </a:r>
            <a:endParaRPr lang="en-US"/>
          </a:p>
        </p:txBody>
      </p:sp>
      <p:sp>
        <p:nvSpPr>
          <p:cNvPr id="4" name="Content Placeholder 3">
            <a:extLst>
              <a:ext uri="{FF2B5EF4-FFF2-40B4-BE49-F238E27FC236}">
                <a16:creationId xmlns:a16="http://schemas.microsoft.com/office/drawing/2014/main" id="{7836A726-84B1-89D0-A227-6F7E50B8B50F}"/>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D608641B-D1D7-427D-91AD-3801B552B663}"/>
              </a:ext>
            </a:extLst>
          </p:cNvPr>
          <p:cNvPicPr>
            <a:picLocks noChangeAspect="1"/>
          </p:cNvPicPr>
          <p:nvPr/>
        </p:nvPicPr>
        <p:blipFill>
          <a:blip r:embed="rId2"/>
          <a:stretch>
            <a:fillRect/>
          </a:stretch>
        </p:blipFill>
        <p:spPr>
          <a:xfrm>
            <a:off x="8092440" y="246888"/>
            <a:ext cx="609600" cy="609600"/>
          </a:xfrm>
          <a:prstGeom prst="rect">
            <a:avLst/>
          </a:prstGeom>
        </p:spPr>
      </p:pic>
      <p:sp>
        <p:nvSpPr>
          <p:cNvPr id="8" name="Rectangle 7">
            <a:extLst>
              <a:ext uri="{FF2B5EF4-FFF2-40B4-BE49-F238E27FC236}">
                <a16:creationId xmlns:a16="http://schemas.microsoft.com/office/drawing/2014/main" id="{1A8CA89A-5490-4C9A-B885-1B6D1B0AEDD3}"/>
              </a:ext>
            </a:extLst>
          </p:cNvPr>
          <p:cNvSpPr/>
          <p:nvPr/>
        </p:nvSpPr>
        <p:spPr bwMode="auto">
          <a:xfrm>
            <a:off x="438150" y="1077516"/>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350" dirty="0">
                <a:solidFill>
                  <a:schemeClr val="tx1"/>
                </a:solidFill>
              </a:rPr>
              <a:t>Model-driven apps build from data in Microsoft Dataverse. Power Apps will build you a great looking, fully functional app to act upon and interact with this data. With model-driven apps, there is no need to worry about choosing the app size; it is responsive, meaning it works on mobile or tablet with no extra work by you</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438150" y="2939637"/>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350" dirty="0">
                <a:solidFill>
                  <a:schemeClr val="tx1"/>
                </a:solidFill>
              </a:rPr>
              <a:t>You define the relationships, forms, views, business rules, and more at the data layer, inside of Dataverse, giving you enough control to get your business result without writing all the formulas yourself</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4676775" y="1077516"/>
            <a:ext cx="4030266"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5" name="Picture 4" descr="Screenshot of a Power Apps dashboard">
            <a:extLst>
              <a:ext uri="{FF2B5EF4-FFF2-40B4-BE49-F238E27FC236}">
                <a16:creationId xmlns:a16="http://schemas.microsoft.com/office/drawing/2014/main" id="{2F3F5213-B839-48EF-9DA2-A7DC9561936C}"/>
              </a:ext>
            </a:extLst>
          </p:cNvPr>
          <p:cNvPicPr>
            <a:picLocks noChangeAspect="1"/>
          </p:cNvPicPr>
          <p:nvPr/>
        </p:nvPicPr>
        <p:blipFill>
          <a:blip r:embed="rId3"/>
          <a:stretch>
            <a:fillRect/>
          </a:stretch>
        </p:blipFill>
        <p:spPr>
          <a:xfrm>
            <a:off x="4748486" y="1989535"/>
            <a:ext cx="3886845" cy="1819275"/>
          </a:xfrm>
          <a:prstGeom prst="rect">
            <a:avLst/>
          </a:prstGeom>
        </p:spPr>
      </p:pic>
    </p:spTree>
    <p:extLst>
      <p:ext uri="{BB962C8B-B14F-4D97-AF65-F5344CB8AC3E}">
        <p14:creationId xmlns:p14="http://schemas.microsoft.com/office/powerpoint/2010/main" val="1163499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Understand the Power Platform</a:t>
            </a:r>
          </a:p>
          <a:p>
            <a:r>
              <a:rPr lang="en-US" dirty="0"/>
              <a:t>Power Apps </a:t>
            </a:r>
          </a:p>
          <a:p>
            <a:r>
              <a:rPr lang="en-US" dirty="0"/>
              <a:t>Power Automate</a:t>
            </a:r>
          </a:p>
        </p:txBody>
      </p:sp>
    </p:spTree>
    <p:extLst>
      <p:ext uri="{BB962C8B-B14F-4D97-AF65-F5344CB8AC3E}">
        <p14:creationId xmlns:p14="http://schemas.microsoft.com/office/powerpoint/2010/main" val="1645635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dirty="0"/>
              <a:t>Portals</a:t>
            </a:r>
            <a:endParaRPr lang="en-US" dirty="0"/>
          </a:p>
        </p:txBody>
      </p:sp>
      <p:sp>
        <p:nvSpPr>
          <p:cNvPr id="5" name="Content Placeholder 4">
            <a:extLst>
              <a:ext uri="{FF2B5EF4-FFF2-40B4-BE49-F238E27FC236}">
                <a16:creationId xmlns:a16="http://schemas.microsoft.com/office/drawing/2014/main" id="{18931736-5382-E53A-4D5F-EA4FB8F45AF3}"/>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D608641B-D1D7-427D-91AD-3801B552B663}"/>
              </a:ext>
            </a:extLst>
          </p:cNvPr>
          <p:cNvPicPr>
            <a:picLocks noChangeAspect="1"/>
          </p:cNvPicPr>
          <p:nvPr/>
        </p:nvPicPr>
        <p:blipFill>
          <a:blip r:embed="rId2"/>
          <a:stretch>
            <a:fillRect/>
          </a:stretch>
        </p:blipFill>
        <p:spPr>
          <a:xfrm>
            <a:off x="8092440" y="246888"/>
            <a:ext cx="609600" cy="609600"/>
          </a:xfrm>
          <a:prstGeom prst="rect">
            <a:avLst/>
          </a:prstGeom>
        </p:spPr>
      </p:pic>
      <p:sp>
        <p:nvSpPr>
          <p:cNvPr id="8" name="Rectangle 7">
            <a:extLst>
              <a:ext uri="{FF2B5EF4-FFF2-40B4-BE49-F238E27FC236}">
                <a16:creationId xmlns:a16="http://schemas.microsoft.com/office/drawing/2014/main" id="{1A8CA89A-5490-4C9A-B885-1B6D1B0AEDD3}"/>
              </a:ext>
            </a:extLst>
          </p:cNvPr>
          <p:cNvSpPr/>
          <p:nvPr/>
        </p:nvSpPr>
        <p:spPr bwMode="auto">
          <a:xfrm>
            <a:off x="438150" y="1077516"/>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Portals bring the power of no-code solutions to building externally facing websites. Through the Power Apps interface, you can build an anonymous or authenticated website that allows users to interact with data held in Dataverse.</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438150" y="2939637"/>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The same drag and drop experience you enjoy when building apps is available to build these rich, interactive websites.</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4676775" y="1077516"/>
            <a:ext cx="4030266"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4" name="Picture 3" descr="Graphical user interface, website&#10;&#10;Description automatically generated">
            <a:extLst>
              <a:ext uri="{FF2B5EF4-FFF2-40B4-BE49-F238E27FC236}">
                <a16:creationId xmlns:a16="http://schemas.microsoft.com/office/drawing/2014/main" id="{FE572628-0581-473B-8D4E-EC05599131D8}"/>
              </a:ext>
            </a:extLst>
          </p:cNvPr>
          <p:cNvPicPr>
            <a:picLocks noChangeAspect="1"/>
          </p:cNvPicPr>
          <p:nvPr/>
        </p:nvPicPr>
        <p:blipFill>
          <a:blip r:embed="rId3"/>
          <a:stretch>
            <a:fillRect/>
          </a:stretch>
        </p:blipFill>
        <p:spPr>
          <a:xfrm>
            <a:off x="4711226" y="1642200"/>
            <a:ext cx="3975227" cy="2423785"/>
          </a:xfrm>
          <a:prstGeom prst="rect">
            <a:avLst/>
          </a:prstGeom>
        </p:spPr>
      </p:pic>
    </p:spTree>
    <p:extLst>
      <p:ext uri="{BB962C8B-B14F-4D97-AF65-F5344CB8AC3E}">
        <p14:creationId xmlns:p14="http://schemas.microsoft.com/office/powerpoint/2010/main" val="1350257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Forms</a:t>
            </a:r>
          </a:p>
        </p:txBody>
      </p:sp>
      <p:sp>
        <p:nvSpPr>
          <p:cNvPr id="4" name="Content Placeholder 3">
            <a:extLst>
              <a:ext uri="{FF2B5EF4-FFF2-40B4-BE49-F238E27FC236}">
                <a16:creationId xmlns:a16="http://schemas.microsoft.com/office/drawing/2014/main" id="{0565D390-5726-3251-F1B8-26F292BE0571}"/>
              </a:ext>
            </a:extLst>
          </p:cNvPr>
          <p:cNvSpPr>
            <a:spLocks noGrp="1"/>
          </p:cNvSpPr>
          <p:nvPr>
            <p:ph idx="1"/>
          </p:nvPr>
        </p:nvSpPr>
        <p:spPr/>
        <p:txBody>
          <a:bodyPr/>
          <a:lstStyle/>
          <a:p>
            <a:endParaRPr lang="en-US"/>
          </a:p>
        </p:txBody>
      </p:sp>
      <p:pic>
        <p:nvPicPr>
          <p:cNvPr id="1028" name="Picture 4" descr="Edit screen with options pane open">
            <a:extLst>
              <a:ext uri="{FF2B5EF4-FFF2-40B4-BE49-F238E27FC236}">
                <a16:creationId xmlns:a16="http://schemas.microsoft.com/office/drawing/2014/main" id="{E5617F1A-6AF7-43CB-8CA1-28D347D64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080" y="1012627"/>
            <a:ext cx="467984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of Power Apps">
            <a:extLst>
              <a:ext uri="{FF2B5EF4-FFF2-40B4-BE49-F238E27FC236}">
                <a16:creationId xmlns:a16="http://schemas.microsoft.com/office/drawing/2014/main" id="{C4FB4E7F-30E4-4E42-8C4F-53DB0F14244A}"/>
              </a:ext>
            </a:extLst>
          </p:cNvPr>
          <p:cNvPicPr>
            <a:picLocks noChangeAspect="1"/>
          </p:cNvPicPr>
          <p:nvPr/>
        </p:nvPicPr>
        <p:blipFill>
          <a:blip r:embed="rId4"/>
          <a:stretch>
            <a:fillRect/>
          </a:stretch>
        </p:blipFill>
        <p:spPr>
          <a:xfrm>
            <a:off x="8092440" y="246888"/>
            <a:ext cx="609600" cy="609600"/>
          </a:xfrm>
          <a:prstGeom prst="rect">
            <a:avLst/>
          </a:prstGeom>
        </p:spPr>
      </p:pic>
      <p:sp>
        <p:nvSpPr>
          <p:cNvPr id="5" name="Rectangle 4">
            <a:extLst>
              <a:ext uri="{FF2B5EF4-FFF2-40B4-BE49-F238E27FC236}">
                <a16:creationId xmlns:a16="http://schemas.microsoft.com/office/drawing/2014/main" id="{4B011428-6C03-4DD2-A526-3DD3FFF41BCF}"/>
              </a:ext>
              <a:ext uri="{C183D7F6-B498-43B3-948B-1728B52AA6E4}">
                <adec:decorative xmlns:adec="http://schemas.microsoft.com/office/drawing/2017/decorative" val="1"/>
              </a:ext>
            </a:extLst>
          </p:cNvPr>
          <p:cNvSpPr/>
          <p:nvPr/>
        </p:nvSpPr>
        <p:spPr bwMode="auto">
          <a:xfrm>
            <a:off x="2117879" y="914400"/>
            <a:ext cx="4908244"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674467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Input Controls</a:t>
            </a:r>
          </a:p>
        </p:txBody>
      </p:sp>
      <p:sp>
        <p:nvSpPr>
          <p:cNvPr id="4" name="Content Placeholder 3">
            <a:extLst>
              <a:ext uri="{FF2B5EF4-FFF2-40B4-BE49-F238E27FC236}">
                <a16:creationId xmlns:a16="http://schemas.microsoft.com/office/drawing/2014/main" id="{5403C964-A9FE-824C-49D3-C08A7CCD55FF}"/>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2CFE61CA-718B-4163-96D4-B15D982EA34C}"/>
              </a:ext>
            </a:extLst>
          </p:cNvPr>
          <p:cNvPicPr>
            <a:picLocks noChangeAspect="1"/>
          </p:cNvPicPr>
          <p:nvPr/>
        </p:nvPicPr>
        <p:blipFill>
          <a:blip r:embed="rId3"/>
          <a:stretch>
            <a:fillRect/>
          </a:stretch>
        </p:blipFill>
        <p:spPr>
          <a:xfrm>
            <a:off x="8092440" y="246888"/>
            <a:ext cx="609600" cy="609600"/>
          </a:xfrm>
          <a:prstGeom prst="rect">
            <a:avLst/>
          </a:prstGeom>
        </p:spPr>
      </p:pic>
      <p:pic>
        <p:nvPicPr>
          <p:cNvPr id="2050" name="Picture 2" descr="Edit screen with insert view to controls button and a drop down bar with radio being highlighted">
            <a:extLst>
              <a:ext uri="{FF2B5EF4-FFF2-40B4-BE49-F238E27FC236}">
                <a16:creationId xmlns:a16="http://schemas.microsoft.com/office/drawing/2014/main" id="{A253E117-5778-4758-A423-65CD5F5F6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652" y="1012453"/>
            <a:ext cx="4314696" cy="35912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19A58F6-ADF9-4083-8536-34F0B2AB62F8}"/>
              </a:ext>
              <a:ext uri="{C183D7F6-B498-43B3-948B-1728B52AA6E4}">
                <adec:decorative xmlns:adec="http://schemas.microsoft.com/office/drawing/2017/decorative" val="1"/>
              </a:ext>
            </a:extLst>
          </p:cNvPr>
          <p:cNvSpPr/>
          <p:nvPr/>
        </p:nvSpPr>
        <p:spPr bwMode="auto">
          <a:xfrm>
            <a:off x="2288138" y="914400"/>
            <a:ext cx="4567725"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09211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Functions</a:t>
            </a:r>
            <a:endParaRPr lang="en-US" b="1" dirty="0">
              <a:solidFill>
                <a:schemeClr val="bg1"/>
              </a:solidFill>
              <a:latin typeface="Segoe UI Light" pitchFamily="34" charset="0"/>
            </a:endParaRPr>
          </a:p>
        </p:txBody>
      </p:sp>
      <p:sp>
        <p:nvSpPr>
          <p:cNvPr id="4" name="Content Placeholder 3">
            <a:extLst>
              <a:ext uri="{FF2B5EF4-FFF2-40B4-BE49-F238E27FC236}">
                <a16:creationId xmlns:a16="http://schemas.microsoft.com/office/drawing/2014/main" id="{8000C20B-AEC4-F570-405E-304E5F23090B}"/>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4243388"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Formulas combine many elements. Listed below are:</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Functions </a:t>
            </a:r>
            <a:r>
              <a:rPr lang="en-US" sz="1200" dirty="0">
                <a:solidFill>
                  <a:schemeClr val="tx1"/>
                </a:solidFill>
                <a:latin typeface="Segoe UI" panose="020B0502040204020203" pitchFamily="34" charset="0"/>
                <a:cs typeface="Segoe UI" panose="020B0502040204020203" pitchFamily="34" charset="0"/>
              </a:rPr>
              <a:t>take parameters, perform an operation, and return a value. For example, </a:t>
            </a:r>
            <a:r>
              <a:rPr lang="en-US" sz="1200" dirty="0">
                <a:solidFill>
                  <a:schemeClr val="tx1"/>
                </a:solidFill>
                <a:latin typeface="Segoe UI Semibold" panose="020B0702040204020203" pitchFamily="34" charset="0"/>
                <a:cs typeface="Segoe UI Semibold" panose="020B0702040204020203" pitchFamily="34" charset="0"/>
              </a:rPr>
              <a:t>Sqrt(25) </a:t>
            </a:r>
            <a:r>
              <a:rPr lang="en-US" sz="1200" dirty="0">
                <a:solidFill>
                  <a:schemeClr val="tx1"/>
                </a:solidFill>
                <a:latin typeface="Segoe UI" panose="020B0502040204020203" pitchFamily="34" charset="0"/>
                <a:cs typeface="Segoe UI" panose="020B0502040204020203" pitchFamily="34" charset="0"/>
              </a:rPr>
              <a:t>returns</a:t>
            </a:r>
            <a:r>
              <a:rPr lang="en-US" sz="1200" dirty="0">
                <a:solidFill>
                  <a:schemeClr val="tx1"/>
                </a:solidFill>
                <a:latin typeface="Segoe UI Semibold" panose="020B0702040204020203" pitchFamily="34" charset="0"/>
                <a:cs typeface="Segoe UI Semibold" panose="020B0702040204020203" pitchFamily="34" charset="0"/>
              </a:rPr>
              <a:t> 5.</a:t>
            </a:r>
            <a:r>
              <a:rPr lang="en-US" sz="1200" dirty="0">
                <a:solidFill>
                  <a:schemeClr val="tx1"/>
                </a:solidFill>
                <a:latin typeface="Segoe UI" panose="020B0502040204020203" pitchFamily="34" charset="0"/>
                <a:cs typeface="Segoe UI" panose="020B0502040204020203" pitchFamily="34" charset="0"/>
              </a:rPr>
              <a:t> Functions are modeled after Microsoft Excel functions. Some functions have side effects, such as </a:t>
            </a:r>
            <a:r>
              <a:rPr lang="en-US" sz="1200" dirty="0" err="1">
                <a:solidFill>
                  <a:schemeClr val="tx1"/>
                </a:solidFill>
                <a:latin typeface="Segoe UI Semibold" panose="020B0702040204020203" pitchFamily="34" charset="0"/>
                <a:cs typeface="Segoe UI Semibold" panose="020B0702040204020203" pitchFamily="34" charset="0"/>
              </a:rPr>
              <a:t>SubmitForm</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which are appropriate only in a behavior formula such as </a:t>
            </a:r>
            <a:r>
              <a:rPr lang="en-US" sz="1200" dirty="0" err="1">
                <a:solidFill>
                  <a:schemeClr val="tx1"/>
                </a:solidFill>
                <a:latin typeface="Segoe UI Semibold" panose="020B0702040204020203" pitchFamily="34" charset="0"/>
                <a:cs typeface="Segoe UI Semibold" panose="020B0702040204020203" pitchFamily="34" charset="0"/>
              </a:rPr>
              <a:t>Button.OnSelect</a:t>
            </a:r>
            <a:r>
              <a:rPr lang="en-US" sz="1200" dirty="0">
                <a:solidFill>
                  <a:schemeClr val="tx1"/>
                </a:solidFill>
                <a:latin typeface="Segoe UI Semibold" panose="020B0702040204020203" pitchFamily="34" charset="0"/>
                <a:cs typeface="Segoe UI Semibold" panose="020B0702040204020203" pitchFamily="34" charset="0"/>
              </a:rPr>
              <a:t>.</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Signals</a:t>
            </a:r>
            <a:r>
              <a:rPr lang="en-US" sz="1200" dirty="0">
                <a:solidFill>
                  <a:schemeClr val="tx1"/>
                </a:solidFill>
                <a:latin typeface="Segoe UI" panose="020B0502040204020203" pitchFamily="34" charset="0"/>
                <a:cs typeface="Segoe UI" panose="020B0502040204020203" pitchFamily="34" charset="0"/>
              </a:rPr>
              <a:t> return information about the environment. For example, </a:t>
            </a:r>
            <a:r>
              <a:rPr lang="en-US" sz="1200" dirty="0">
                <a:solidFill>
                  <a:schemeClr val="tx1"/>
                </a:solidFill>
                <a:latin typeface="Segoe UI Semibold" panose="020B0702040204020203" pitchFamily="34" charset="0"/>
                <a:cs typeface="Segoe UI Semibold" panose="020B0702040204020203" pitchFamily="34" charset="0"/>
              </a:rPr>
              <a:t>Location </a:t>
            </a:r>
            <a:r>
              <a:rPr lang="en-US" sz="1200" dirty="0">
                <a:solidFill>
                  <a:schemeClr val="tx1"/>
                </a:solidFill>
                <a:latin typeface="Segoe UI" panose="020B0502040204020203" pitchFamily="34" charset="0"/>
                <a:cs typeface="Segoe UI" panose="020B0502040204020203" pitchFamily="34" charset="0"/>
              </a:rPr>
              <a:t>returns the device's current GPS coordinates. Signals don't take parameters or have side effects.</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Enumerations</a:t>
            </a:r>
            <a:r>
              <a:rPr lang="en-US" sz="1200" dirty="0">
                <a:solidFill>
                  <a:schemeClr val="tx1"/>
                </a:solidFill>
                <a:latin typeface="Segoe UI" panose="020B0502040204020203" pitchFamily="34" charset="0"/>
                <a:cs typeface="Segoe UI" panose="020B0502040204020203" pitchFamily="34" charset="0"/>
              </a:rPr>
              <a:t> return a pre-defined constant value. For example, </a:t>
            </a:r>
            <a:r>
              <a:rPr lang="en-US" sz="1200" dirty="0">
                <a:solidFill>
                  <a:schemeClr val="tx1"/>
                </a:solidFill>
                <a:latin typeface="Segoe UI Semibold" panose="020B0702040204020203" pitchFamily="34" charset="0"/>
                <a:cs typeface="Segoe UI Semibold" panose="020B0702040204020203" pitchFamily="34" charset="0"/>
              </a:rPr>
              <a:t>Color</a:t>
            </a:r>
            <a:r>
              <a:rPr lang="en-US" sz="1200" dirty="0">
                <a:solidFill>
                  <a:schemeClr val="tx1"/>
                </a:solidFill>
                <a:latin typeface="Segoe UI" panose="020B0502040204020203" pitchFamily="34" charset="0"/>
                <a:cs typeface="Segoe UI" panose="020B0502040204020203" pitchFamily="34" charset="0"/>
              </a:rPr>
              <a:t> is an enumeration that has pre-defined values for </a:t>
            </a:r>
            <a:r>
              <a:rPr lang="en-US" sz="1200" dirty="0" err="1">
                <a:solidFill>
                  <a:schemeClr val="tx1"/>
                </a:solidFill>
                <a:latin typeface="Segoe UI Semibold" panose="020B0702040204020203" pitchFamily="34" charset="0"/>
                <a:cs typeface="Segoe UI Semibold" panose="020B0702040204020203" pitchFamily="34" charset="0"/>
              </a:rPr>
              <a:t>Color.Red</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err="1">
                <a:solidFill>
                  <a:schemeClr val="tx1"/>
                </a:solidFill>
                <a:latin typeface="Segoe UI Semibold" panose="020B0702040204020203" pitchFamily="34" charset="0"/>
                <a:cs typeface="Segoe UI Semibold" panose="020B0702040204020203" pitchFamily="34" charset="0"/>
              </a:rPr>
              <a:t>Color.Blue</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and so forth. Common enumerations are included here; function-specific enumerations are described with the function.</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Named operators, </a:t>
            </a:r>
            <a:r>
              <a:rPr lang="en-US" sz="1200" dirty="0">
                <a:solidFill>
                  <a:schemeClr val="tx1"/>
                </a:solidFill>
                <a:latin typeface="Segoe UI" panose="020B0502040204020203" pitchFamily="34" charset="0"/>
                <a:cs typeface="Segoe UI" panose="020B0502040204020203" pitchFamily="34" charset="0"/>
              </a:rPr>
              <a:t>such as </a:t>
            </a:r>
            <a:r>
              <a:rPr lang="en-US" sz="1200" dirty="0" err="1">
                <a:solidFill>
                  <a:schemeClr val="tx1"/>
                </a:solidFill>
                <a:latin typeface="Segoe UI Semibold" panose="020B0702040204020203" pitchFamily="34" charset="0"/>
                <a:cs typeface="Segoe UI Semibold" panose="020B0702040204020203" pitchFamily="34" charset="0"/>
              </a:rPr>
              <a:t>ThisItem</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and </a:t>
            </a:r>
            <a:r>
              <a:rPr lang="en-US" sz="1200" dirty="0">
                <a:solidFill>
                  <a:schemeClr val="tx1"/>
                </a:solidFill>
                <a:latin typeface="Segoe UI Semibold" panose="020B0702040204020203" pitchFamily="34" charset="0"/>
                <a:cs typeface="Segoe UI Semibold" panose="020B0702040204020203" pitchFamily="34" charset="0"/>
              </a:rPr>
              <a:t>Parent,</a:t>
            </a:r>
            <a:r>
              <a:rPr lang="en-US" sz="1200" dirty="0">
                <a:solidFill>
                  <a:schemeClr val="tx1"/>
                </a:solidFill>
                <a:latin typeface="Segoe UI" panose="020B0502040204020203" pitchFamily="34" charset="0"/>
                <a:cs typeface="Segoe UI" panose="020B0502040204020203" pitchFamily="34" charset="0"/>
              </a:rPr>
              <a:t> provide access to information from within a container.</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4800600" y="1077516"/>
            <a:ext cx="3906441"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Illustration of Power Apps recalculating the sum of two numbers">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8736" y="1942106"/>
            <a:ext cx="3790169" cy="1895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739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E0A5-ADCB-4F5A-A397-21B33C873BC0}"/>
              </a:ext>
            </a:extLst>
          </p:cNvPr>
          <p:cNvSpPr>
            <a:spLocks noGrp="1"/>
          </p:cNvSpPr>
          <p:nvPr>
            <p:ph type="title"/>
          </p:nvPr>
        </p:nvSpPr>
        <p:spPr/>
        <p:txBody>
          <a:bodyPr/>
          <a:lstStyle/>
          <a:p>
            <a:r>
              <a:rPr lang="en-US"/>
              <a:t>Share an app</a:t>
            </a:r>
          </a:p>
        </p:txBody>
      </p:sp>
      <p:sp>
        <p:nvSpPr>
          <p:cNvPr id="4" name="Content Placeholder 3">
            <a:extLst>
              <a:ext uri="{FF2B5EF4-FFF2-40B4-BE49-F238E27FC236}">
                <a16:creationId xmlns:a16="http://schemas.microsoft.com/office/drawing/2014/main" id="{C705F10B-0E0E-AE92-71C2-3C7BE768693A}"/>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81CB4021-4507-4E57-A9A8-E0548BCE75D7}"/>
              </a:ext>
            </a:extLst>
          </p:cNvPr>
          <p:cNvSpPr>
            <a:spLocks/>
          </p:cNvSpPr>
          <p:nvPr/>
        </p:nvSpPr>
        <p:spPr bwMode="auto">
          <a:xfrm>
            <a:off x="438151" y="1500159"/>
            <a:ext cx="4072925" cy="188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Prepare to share an app:</a:t>
            </a:r>
          </a:p>
          <a:p>
            <a:pPr>
              <a:spcBef>
                <a:spcPts val="450"/>
              </a:spcBef>
              <a:spcAft>
                <a:spcPts val="450"/>
              </a:spcAft>
            </a:pPr>
            <a:r>
              <a:rPr lang="en-US" sz="1500" dirty="0">
                <a:solidFill>
                  <a:schemeClr val="tx1"/>
                </a:solidFill>
              </a:rPr>
              <a:t>Save the app</a:t>
            </a:r>
          </a:p>
          <a:p>
            <a:pPr>
              <a:spcBef>
                <a:spcPts val="450"/>
              </a:spcBef>
              <a:spcAft>
                <a:spcPts val="450"/>
              </a:spcAft>
            </a:pPr>
            <a:r>
              <a:rPr lang="en-US" sz="1500" dirty="0">
                <a:solidFill>
                  <a:schemeClr val="tx1"/>
                </a:solidFill>
              </a:rPr>
              <a:t>Click “Share”</a:t>
            </a:r>
          </a:p>
          <a:p>
            <a:pPr>
              <a:spcBef>
                <a:spcPts val="450"/>
              </a:spcBef>
              <a:spcAft>
                <a:spcPts val="450"/>
              </a:spcAft>
            </a:pPr>
            <a:r>
              <a:rPr lang="en-US" sz="1500" dirty="0">
                <a:solidFill>
                  <a:schemeClr val="tx1"/>
                </a:solidFill>
              </a:rPr>
              <a:t>Specify users or groups</a:t>
            </a:r>
          </a:p>
          <a:p>
            <a:pPr>
              <a:spcBef>
                <a:spcPts val="450"/>
              </a:spcBef>
              <a:spcAft>
                <a:spcPts val="450"/>
              </a:spcAft>
            </a:pPr>
            <a:r>
              <a:rPr lang="en-US" sz="1500" dirty="0">
                <a:solidFill>
                  <a:schemeClr val="tx1"/>
                </a:solidFill>
              </a:rPr>
              <a:t>Consider security groups</a:t>
            </a:r>
          </a:p>
        </p:txBody>
      </p:sp>
      <p:sp>
        <p:nvSpPr>
          <p:cNvPr id="9" name="Rectangle 8">
            <a:extLst>
              <a:ext uri="{FF2B5EF4-FFF2-40B4-BE49-F238E27FC236}">
                <a16:creationId xmlns:a16="http://schemas.microsoft.com/office/drawing/2014/main" id="{9B1D7D9E-4B7C-4449-99E8-4128E0E2A905}"/>
              </a:ext>
            </a:extLst>
          </p:cNvPr>
          <p:cNvSpPr>
            <a:spLocks/>
          </p:cNvSpPr>
          <p:nvPr/>
        </p:nvSpPr>
        <p:spPr bwMode="auto">
          <a:xfrm>
            <a:off x="4634116" y="1500159"/>
            <a:ext cx="4072925" cy="188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a:solidFill>
                  <a:schemeClr val="tx1"/>
                </a:solidFill>
                <a:latin typeface="+mj-lt"/>
              </a:rPr>
              <a:t>Permissions</a:t>
            </a:r>
            <a:r>
              <a:rPr lang="en-US" sz="1500">
                <a:solidFill>
                  <a:schemeClr val="tx1"/>
                </a:solidFill>
                <a:latin typeface="+mj-lt"/>
              </a:rPr>
              <a:t>:</a:t>
            </a:r>
            <a:endParaRPr lang="en-US" sz="1500">
              <a:solidFill>
                <a:schemeClr val="tx1"/>
              </a:solidFill>
            </a:endParaRPr>
          </a:p>
          <a:p>
            <a:pPr>
              <a:spcBef>
                <a:spcPts val="450"/>
              </a:spcBef>
              <a:spcAft>
                <a:spcPts val="450"/>
              </a:spcAft>
            </a:pPr>
            <a:r>
              <a:rPr lang="en-US" sz="1500">
                <a:solidFill>
                  <a:schemeClr val="tx1"/>
                </a:solidFill>
              </a:rPr>
              <a:t>Users and contributors need permissions to any data connects and gateways that a shared app uses</a:t>
            </a:r>
          </a:p>
          <a:p>
            <a:pPr>
              <a:spcBef>
                <a:spcPts val="450"/>
              </a:spcBef>
              <a:spcAft>
                <a:spcPts val="450"/>
              </a:spcAft>
            </a:pPr>
            <a:r>
              <a:rPr lang="en-US" sz="1500">
                <a:solidFill>
                  <a:schemeClr val="tx1"/>
                </a:solidFill>
              </a:rPr>
              <a:t>Some permissions are implicit; others must be explicitly granted</a:t>
            </a:r>
          </a:p>
        </p:txBody>
      </p:sp>
    </p:spTree>
    <p:extLst>
      <p:ext uri="{BB962C8B-B14F-4D97-AF65-F5344CB8AC3E}">
        <p14:creationId xmlns:p14="http://schemas.microsoft.com/office/powerpoint/2010/main" val="758606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Model-driven apps</a:t>
            </a:r>
            <a:endParaRPr lang="en-US" b="1" dirty="0">
              <a:solidFill>
                <a:schemeClr val="bg1"/>
              </a:solidFill>
              <a:latin typeface="Segoe UI Light" pitchFamily="34" charset="0"/>
            </a:endParaRPr>
          </a:p>
        </p:txBody>
      </p:sp>
      <p:sp>
        <p:nvSpPr>
          <p:cNvPr id="4" name="Content Placeholder 3">
            <a:extLst>
              <a:ext uri="{FF2B5EF4-FFF2-40B4-BE49-F238E27FC236}">
                <a16:creationId xmlns:a16="http://schemas.microsoft.com/office/drawing/2014/main" id="{0096E54B-94F6-FFB8-3932-A44FCA059394}"/>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Model-driven app design is a component-focused approach to app development, and it does not require code, and the apps you make can be simple or very complex. </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Segoe UI" panose="020B0502040204020203" pitchFamily="34" charset="0"/>
                <a:cs typeface="Segoe UI" panose="020B0502040204020203" pitchFamily="34" charset="0"/>
              </a:rPr>
              <a:t>The approach to making model-driven apps: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Model your business data</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Define your business processes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Build the app</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ell phone&#10;&#10;Description automatically generated">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srcRect/>
          <a:stretch/>
        </p:blipFill>
        <p:spPr bwMode="auto">
          <a:xfrm>
            <a:off x="3332116" y="1241224"/>
            <a:ext cx="5361909" cy="32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479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D0661-A32D-4A43-A1C9-8DB8C15BAA24}"/>
              </a:ext>
            </a:extLst>
          </p:cNvPr>
          <p:cNvSpPr>
            <a:spLocks noGrp="1"/>
          </p:cNvSpPr>
          <p:nvPr>
            <p:ph type="title"/>
          </p:nvPr>
        </p:nvSpPr>
        <p:spPr/>
        <p:txBody>
          <a:bodyPr/>
          <a:lstStyle/>
          <a:p>
            <a:r>
              <a:rPr lang="en-US" dirty="0"/>
              <a:t>Building blocks of model-driven apps</a:t>
            </a:r>
          </a:p>
        </p:txBody>
      </p:sp>
      <p:sp>
        <p:nvSpPr>
          <p:cNvPr id="6" name="Content Placeholder 5">
            <a:extLst>
              <a:ext uri="{FF2B5EF4-FFF2-40B4-BE49-F238E27FC236}">
                <a16:creationId xmlns:a16="http://schemas.microsoft.com/office/drawing/2014/main" id="{731C0E81-EDBD-5B8F-41A4-BC1546BC437D}"/>
              </a:ext>
            </a:extLst>
          </p:cNvPr>
          <p:cNvSpPr>
            <a:spLocks noGrp="1"/>
          </p:cNvSpPr>
          <p:nvPr>
            <p:ph idx="1"/>
          </p:nvPr>
        </p:nvSpPr>
        <p:spPr/>
        <p:txBody>
          <a:bodyPr/>
          <a:lstStyle/>
          <a:p>
            <a:endParaRPr lang="en-US"/>
          </a:p>
        </p:txBody>
      </p:sp>
      <p:sp>
        <p:nvSpPr>
          <p:cNvPr id="11" name="TextBox 10">
            <a:extLst>
              <a:ext uri="{FF2B5EF4-FFF2-40B4-BE49-F238E27FC236}">
                <a16:creationId xmlns:a16="http://schemas.microsoft.com/office/drawing/2014/main" id="{FCDDA0DC-7B2E-4D77-9B45-D6F834111F13}"/>
              </a:ext>
            </a:extLst>
          </p:cNvPr>
          <p:cNvSpPr txBox="1">
            <a:spLocks/>
          </p:cNvSpPr>
          <p:nvPr/>
        </p:nvSpPr>
        <p:spPr>
          <a:xfrm>
            <a:off x="6915535" y="2159759"/>
            <a:ext cx="1647971" cy="2016458"/>
          </a:xfrm>
          <a:prstGeom prst="rect">
            <a:avLst/>
          </a:prstGeom>
          <a:noFill/>
        </p:spPr>
        <p:txBody>
          <a:bodyPr wrap="square" lIns="0" tIns="0" rIns="0" bIns="0" rtlCol="0" anchor="t" anchorCtr="1">
            <a:noAutofit/>
          </a:bodyPr>
          <a:lstStyle/>
          <a:p>
            <a:r>
              <a:rPr lang="en-US" dirty="0">
                <a:latin typeface="+mj-lt"/>
              </a:rPr>
              <a:t>Visualization</a:t>
            </a:r>
          </a:p>
          <a:p>
            <a:pPr marL="257175" indent="-257175">
              <a:buFont typeface="Arial" panose="020B0604020202020204" pitchFamily="34" charset="0"/>
              <a:buChar char="•"/>
            </a:pPr>
            <a:r>
              <a:rPr lang="en-US" dirty="0"/>
              <a:t>Charts</a:t>
            </a:r>
          </a:p>
          <a:p>
            <a:pPr marL="257175" indent="-257175">
              <a:buFont typeface="Arial" panose="020B0604020202020204" pitchFamily="34" charset="0"/>
              <a:buChar char="•"/>
            </a:pPr>
            <a:r>
              <a:rPr lang="en-US" dirty="0"/>
              <a:t>Dashboards</a:t>
            </a:r>
          </a:p>
          <a:p>
            <a:pPr marL="257175" indent="-257175">
              <a:buFont typeface="Arial" panose="020B0604020202020204" pitchFamily="34" charset="0"/>
              <a:buChar char="•"/>
            </a:pPr>
            <a:r>
              <a:rPr lang="en-US" dirty="0"/>
              <a:t>Embedded  Power BI</a:t>
            </a:r>
          </a:p>
        </p:txBody>
      </p:sp>
      <p:sp>
        <p:nvSpPr>
          <p:cNvPr id="12" name="TextBox 11">
            <a:extLst>
              <a:ext uri="{FF2B5EF4-FFF2-40B4-BE49-F238E27FC236}">
                <a16:creationId xmlns:a16="http://schemas.microsoft.com/office/drawing/2014/main" id="{17E0C275-05FC-43F4-97BA-FC43953AC596}"/>
              </a:ext>
            </a:extLst>
          </p:cNvPr>
          <p:cNvSpPr txBox="1">
            <a:spLocks/>
          </p:cNvSpPr>
          <p:nvPr/>
        </p:nvSpPr>
        <p:spPr>
          <a:xfrm>
            <a:off x="481088" y="2159759"/>
            <a:ext cx="1688910" cy="1740630"/>
          </a:xfrm>
          <a:prstGeom prst="rect">
            <a:avLst/>
          </a:prstGeom>
          <a:noFill/>
        </p:spPr>
        <p:txBody>
          <a:bodyPr wrap="square" lIns="0" tIns="0" rIns="0" bIns="0" rtlCol="0" anchor="ctr">
            <a:noAutofit/>
          </a:bodyPr>
          <a:lstStyle/>
          <a:p>
            <a:r>
              <a:rPr lang="en-US" dirty="0">
                <a:latin typeface="+mj-lt"/>
              </a:rPr>
              <a:t>Data</a:t>
            </a:r>
          </a:p>
          <a:p>
            <a:pPr marL="257175" indent="-257175">
              <a:buFont typeface="Arial" panose="020B0604020202020204" pitchFamily="34" charset="0"/>
              <a:buChar char="•"/>
            </a:pPr>
            <a:r>
              <a:rPr lang="en-US" dirty="0"/>
              <a:t>Tables</a:t>
            </a:r>
          </a:p>
          <a:p>
            <a:pPr marL="257175" indent="-257175">
              <a:buFont typeface="Arial" panose="020B0604020202020204" pitchFamily="34" charset="0"/>
              <a:buChar char="•"/>
            </a:pPr>
            <a:r>
              <a:rPr lang="en-US" dirty="0"/>
              <a:t>Columns</a:t>
            </a:r>
          </a:p>
          <a:p>
            <a:pPr marL="257175" indent="-257175">
              <a:buFont typeface="Arial" panose="020B0604020202020204" pitchFamily="34" charset="0"/>
              <a:buChar char="•"/>
            </a:pPr>
            <a:r>
              <a:rPr lang="en-US" dirty="0"/>
              <a:t>Relationships</a:t>
            </a:r>
          </a:p>
        </p:txBody>
      </p:sp>
      <p:sp>
        <p:nvSpPr>
          <p:cNvPr id="16" name="TextBox 15">
            <a:extLst>
              <a:ext uri="{FF2B5EF4-FFF2-40B4-BE49-F238E27FC236}">
                <a16:creationId xmlns:a16="http://schemas.microsoft.com/office/drawing/2014/main" id="{B2E6981A-9F6F-40B9-8B23-841ABFB2D209}"/>
              </a:ext>
            </a:extLst>
          </p:cNvPr>
          <p:cNvSpPr txBox="1">
            <a:spLocks/>
          </p:cNvSpPr>
          <p:nvPr/>
        </p:nvSpPr>
        <p:spPr>
          <a:xfrm>
            <a:off x="2564490" y="2159760"/>
            <a:ext cx="1781033" cy="1514900"/>
          </a:xfrm>
          <a:prstGeom prst="rect">
            <a:avLst/>
          </a:prstGeom>
          <a:noFill/>
        </p:spPr>
        <p:txBody>
          <a:bodyPr wrap="square" lIns="0" tIns="0" rIns="0" bIns="0" rtlCol="0" anchor="ctr">
            <a:noAutofit/>
          </a:bodyPr>
          <a:lstStyle/>
          <a:p>
            <a:r>
              <a:rPr lang="en-US" dirty="0">
                <a:latin typeface="+mj-lt"/>
              </a:rPr>
              <a:t>User interface</a:t>
            </a:r>
          </a:p>
          <a:p>
            <a:pPr marL="257175" indent="-257175">
              <a:buFont typeface="Arial" panose="020B0604020202020204" pitchFamily="34" charset="0"/>
              <a:buChar char="•"/>
            </a:pPr>
            <a:r>
              <a:rPr lang="en-US" dirty="0"/>
              <a:t>App</a:t>
            </a:r>
          </a:p>
          <a:p>
            <a:pPr marL="257175" indent="-257175">
              <a:buFont typeface="Arial" panose="020B0604020202020204" pitchFamily="34" charset="0"/>
              <a:buChar char="•"/>
            </a:pPr>
            <a:r>
              <a:rPr lang="en-US" dirty="0"/>
              <a:t>Site map</a:t>
            </a:r>
          </a:p>
          <a:p>
            <a:pPr marL="257175" indent="-257175">
              <a:buFont typeface="Arial" panose="020B0604020202020204" pitchFamily="34" charset="0"/>
              <a:buChar char="•"/>
            </a:pPr>
            <a:r>
              <a:rPr lang="en-US" dirty="0"/>
              <a:t>Forms</a:t>
            </a:r>
          </a:p>
          <a:p>
            <a:pPr marL="257175" indent="-257175">
              <a:buFont typeface="Arial" panose="020B0604020202020204" pitchFamily="34" charset="0"/>
              <a:buChar char="•"/>
            </a:pPr>
            <a:r>
              <a:rPr lang="en-US" dirty="0"/>
              <a:t>Views</a:t>
            </a:r>
          </a:p>
        </p:txBody>
      </p:sp>
      <p:sp>
        <p:nvSpPr>
          <p:cNvPr id="24" name="TextBox 23">
            <a:extLst>
              <a:ext uri="{FF2B5EF4-FFF2-40B4-BE49-F238E27FC236}">
                <a16:creationId xmlns:a16="http://schemas.microsoft.com/office/drawing/2014/main" id="{AB9A5FDB-4CF6-4F92-8803-F540F0DF0C7D}"/>
              </a:ext>
            </a:extLst>
          </p:cNvPr>
          <p:cNvSpPr txBox="1">
            <a:spLocks/>
          </p:cNvSpPr>
          <p:nvPr/>
        </p:nvSpPr>
        <p:spPr>
          <a:xfrm>
            <a:off x="4740015" y="2159759"/>
            <a:ext cx="1781029" cy="1938992"/>
          </a:xfrm>
          <a:prstGeom prst="rect">
            <a:avLst/>
          </a:prstGeom>
          <a:noFill/>
        </p:spPr>
        <p:txBody>
          <a:bodyPr wrap="square" lIns="0" tIns="0" rIns="0" bIns="0" rtlCol="0" anchor="ctr">
            <a:spAutoFit/>
          </a:bodyPr>
          <a:lstStyle/>
          <a:p>
            <a:r>
              <a:rPr lang="en-US" dirty="0">
                <a:latin typeface="+mj-lt"/>
              </a:rPr>
              <a:t>Logic</a:t>
            </a:r>
          </a:p>
          <a:p>
            <a:pPr marL="257175" indent="-257175">
              <a:buFont typeface="Arial" panose="020B0604020202020204" pitchFamily="34" charset="0"/>
              <a:buChar char="•"/>
            </a:pPr>
            <a:r>
              <a:rPr lang="en-US" dirty="0"/>
              <a:t>Business </a:t>
            </a:r>
          </a:p>
          <a:p>
            <a:r>
              <a:rPr lang="en-US" dirty="0"/>
              <a:t>    process flows</a:t>
            </a:r>
          </a:p>
          <a:p>
            <a:pPr marL="257175" indent="-257175">
              <a:buFont typeface="Arial" panose="020B0604020202020204" pitchFamily="34" charset="0"/>
              <a:buChar char="•"/>
            </a:pPr>
            <a:r>
              <a:rPr lang="en-US" dirty="0"/>
              <a:t>Workflows</a:t>
            </a:r>
          </a:p>
          <a:p>
            <a:pPr marL="257175" indent="-257175">
              <a:buFont typeface="Arial" panose="020B0604020202020204" pitchFamily="34" charset="0"/>
              <a:buChar char="•"/>
            </a:pPr>
            <a:r>
              <a:rPr lang="en-US" dirty="0"/>
              <a:t>Actions</a:t>
            </a:r>
          </a:p>
          <a:p>
            <a:pPr marL="257175" indent="-257175">
              <a:buFont typeface="Arial" panose="020B0604020202020204" pitchFamily="34" charset="0"/>
              <a:buChar char="•"/>
            </a:pPr>
            <a:r>
              <a:rPr lang="en-US" dirty="0"/>
              <a:t>Business rules</a:t>
            </a:r>
          </a:p>
          <a:p>
            <a:pPr marL="257175" indent="-257175">
              <a:buFont typeface="Arial" panose="020B0604020202020204" pitchFamily="34" charset="0"/>
              <a:buChar char="•"/>
            </a:pPr>
            <a:r>
              <a:rPr lang="en-US" dirty="0"/>
              <a:t>Flows</a:t>
            </a:r>
          </a:p>
        </p:txBody>
      </p:sp>
      <p:cxnSp>
        <p:nvCxnSpPr>
          <p:cNvPr id="3" name="Straight Connector 2">
            <a:extLst>
              <a:ext uri="{FF2B5EF4-FFF2-40B4-BE49-F238E27FC236}">
                <a16:creationId xmlns:a16="http://schemas.microsoft.com/office/drawing/2014/main" id="{31FA69F5-1985-4CA8-9C19-5732AD068A5C}"/>
              </a:ext>
              <a:ext uri="{C183D7F6-B498-43B3-948B-1728B52AA6E4}">
                <adec:decorative xmlns:adec="http://schemas.microsoft.com/office/drawing/2017/decorative" val="1"/>
              </a:ext>
            </a:extLst>
          </p:cNvPr>
          <p:cNvCxnSpPr>
            <a:cxnSpLocks/>
          </p:cNvCxnSpPr>
          <p:nvPr/>
        </p:nvCxnSpPr>
        <p:spPr>
          <a:xfrm flipV="1">
            <a:off x="2449174"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514F93-93D9-4CCB-AEDF-9925D6C253CB}"/>
              </a:ext>
              <a:ext uri="{C183D7F6-B498-43B3-948B-1728B52AA6E4}">
                <adec:decorative xmlns:adec="http://schemas.microsoft.com/office/drawing/2017/decorative" val="1"/>
              </a:ext>
            </a:extLst>
          </p:cNvPr>
          <p:cNvCxnSpPr>
            <a:cxnSpLocks/>
          </p:cNvCxnSpPr>
          <p:nvPr/>
        </p:nvCxnSpPr>
        <p:spPr>
          <a:xfrm flipV="1">
            <a:off x="4619167"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FF564BF-82C9-448A-BE8A-A662AD57586A}"/>
              </a:ext>
              <a:ext uri="{C183D7F6-B498-43B3-948B-1728B52AA6E4}">
                <adec:decorative xmlns:adec="http://schemas.microsoft.com/office/drawing/2017/decorative" val="1"/>
              </a:ext>
            </a:extLst>
          </p:cNvPr>
          <p:cNvCxnSpPr>
            <a:cxnSpLocks/>
          </p:cNvCxnSpPr>
          <p:nvPr/>
        </p:nvCxnSpPr>
        <p:spPr>
          <a:xfrm flipV="1">
            <a:off x="6717509"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Shape, icon, circle&#10;&#10;Description automatically generated">
            <a:extLst>
              <a:ext uri="{FF2B5EF4-FFF2-40B4-BE49-F238E27FC236}">
                <a16:creationId xmlns:a16="http://schemas.microsoft.com/office/drawing/2014/main" id="{3DD9F335-FC81-4F68-959D-6975916F4E6E}"/>
              </a:ext>
            </a:extLst>
          </p:cNvPr>
          <p:cNvPicPr>
            <a:picLocks noChangeAspect="1"/>
          </p:cNvPicPr>
          <p:nvPr/>
        </p:nvPicPr>
        <p:blipFill>
          <a:blip r:embed="rId3"/>
          <a:stretch>
            <a:fillRect/>
          </a:stretch>
        </p:blipFill>
        <p:spPr>
          <a:xfrm>
            <a:off x="878409" y="1097226"/>
            <a:ext cx="740664" cy="736092"/>
          </a:xfrm>
          <a:prstGeom prst="rect">
            <a:avLst/>
          </a:prstGeom>
        </p:spPr>
      </p:pic>
      <p:pic>
        <p:nvPicPr>
          <p:cNvPr id="7" name="Picture 6" descr="Icon, circle&#10;&#10;Description automatically generated">
            <a:extLst>
              <a:ext uri="{FF2B5EF4-FFF2-40B4-BE49-F238E27FC236}">
                <a16:creationId xmlns:a16="http://schemas.microsoft.com/office/drawing/2014/main" id="{09D0844B-A873-4B5A-A1D6-EFA46D0D8194}"/>
              </a:ext>
            </a:extLst>
          </p:cNvPr>
          <p:cNvPicPr>
            <a:picLocks noChangeAspect="1"/>
          </p:cNvPicPr>
          <p:nvPr/>
        </p:nvPicPr>
        <p:blipFill>
          <a:blip r:embed="rId4"/>
          <a:stretch>
            <a:fillRect/>
          </a:stretch>
        </p:blipFill>
        <p:spPr>
          <a:xfrm>
            <a:off x="2742247" y="1088747"/>
            <a:ext cx="740664" cy="740664"/>
          </a:xfrm>
          <a:prstGeom prst="rect">
            <a:avLst/>
          </a:prstGeom>
        </p:spPr>
      </p:pic>
      <p:pic>
        <p:nvPicPr>
          <p:cNvPr id="18" name="Picture 17" descr="A picture containing circle&#10;&#10;Description automatically generated">
            <a:extLst>
              <a:ext uri="{FF2B5EF4-FFF2-40B4-BE49-F238E27FC236}">
                <a16:creationId xmlns:a16="http://schemas.microsoft.com/office/drawing/2014/main" id="{9E426973-8E31-4B2A-9C9B-0888B083E35C}"/>
              </a:ext>
            </a:extLst>
          </p:cNvPr>
          <p:cNvPicPr>
            <a:picLocks noChangeAspect="1"/>
          </p:cNvPicPr>
          <p:nvPr/>
        </p:nvPicPr>
        <p:blipFill>
          <a:blip r:embed="rId5"/>
          <a:stretch>
            <a:fillRect/>
          </a:stretch>
        </p:blipFill>
        <p:spPr>
          <a:xfrm>
            <a:off x="5055718" y="1099043"/>
            <a:ext cx="740664" cy="740664"/>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1CA8BF8B-DE1E-4906-AD38-B6AA1B0A66E6}"/>
              </a:ext>
            </a:extLst>
          </p:cNvPr>
          <p:cNvPicPr>
            <a:picLocks noChangeAspect="1"/>
          </p:cNvPicPr>
          <p:nvPr/>
        </p:nvPicPr>
        <p:blipFill>
          <a:blip r:embed="rId6"/>
          <a:stretch>
            <a:fillRect/>
          </a:stretch>
        </p:blipFill>
        <p:spPr>
          <a:xfrm>
            <a:off x="7369189" y="1113665"/>
            <a:ext cx="740664" cy="736092"/>
          </a:xfrm>
          <a:prstGeom prst="rect">
            <a:avLst/>
          </a:prstGeom>
        </p:spPr>
      </p:pic>
    </p:spTree>
    <p:extLst>
      <p:ext uri="{BB962C8B-B14F-4D97-AF65-F5344CB8AC3E}">
        <p14:creationId xmlns:p14="http://schemas.microsoft.com/office/powerpoint/2010/main" val="2723533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Design of model-driven apps</a:t>
            </a:r>
            <a:endParaRPr lang="en-US" b="1" dirty="0">
              <a:solidFill>
                <a:schemeClr val="bg1"/>
              </a:solidFill>
              <a:latin typeface="Segoe UI Light" pitchFamily="34" charset="0"/>
            </a:endParaRPr>
          </a:p>
        </p:txBody>
      </p:sp>
      <p:sp>
        <p:nvSpPr>
          <p:cNvPr id="4" name="Content Placeholder 3">
            <a:extLst>
              <a:ext uri="{FF2B5EF4-FFF2-40B4-BE49-F238E27FC236}">
                <a16:creationId xmlns:a16="http://schemas.microsoft.com/office/drawing/2014/main" id="{3612F6AC-72F5-1974-51AD-C154F37F96F1}"/>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mj-lt"/>
                <a:cs typeface="Segoe UI" panose="020B0502040204020203" pitchFamily="34" charset="0"/>
              </a:rPr>
              <a:t>Forms</a:t>
            </a:r>
          </a:p>
          <a:p>
            <a:pPr>
              <a:spcAft>
                <a:spcPts val="225"/>
              </a:spcAft>
            </a:pPr>
            <a:r>
              <a:rPr lang="en-US" sz="1350" dirty="0">
                <a:solidFill>
                  <a:schemeClr val="tx1"/>
                </a:solidFill>
                <a:latin typeface="Segoe UI" panose="020B0502040204020203" pitchFamily="34" charset="0"/>
                <a:cs typeface="Segoe UI" panose="020B0502040204020203" pitchFamily="34" charset="0"/>
              </a:rPr>
              <a:t>Defining how users will see and interact with the data</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Views</a:t>
            </a:r>
          </a:p>
          <a:p>
            <a:pPr>
              <a:spcAft>
                <a:spcPts val="225"/>
              </a:spcAft>
            </a:pPr>
            <a:r>
              <a:rPr lang="en-US" sz="1350" dirty="0">
                <a:solidFill>
                  <a:schemeClr val="tx1"/>
                </a:solidFill>
                <a:latin typeface="Segoe UI" panose="020B0502040204020203" pitchFamily="34" charset="0"/>
                <a:cs typeface="Segoe UI" panose="020B0502040204020203" pitchFamily="34" charset="0"/>
              </a:rPr>
              <a:t>A list view of the rows for each table</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Charts</a:t>
            </a:r>
          </a:p>
          <a:p>
            <a:pPr>
              <a:spcAft>
                <a:spcPts val="225"/>
              </a:spcAft>
            </a:pPr>
            <a:r>
              <a:rPr lang="en-US" sz="1350" dirty="0">
                <a:solidFill>
                  <a:schemeClr val="tx1"/>
                </a:solidFill>
                <a:latin typeface="Segoe UI" panose="020B0502040204020203" pitchFamily="34" charset="0"/>
                <a:cs typeface="Segoe UI" panose="020B0502040204020203" pitchFamily="34" charset="0"/>
              </a:rPr>
              <a:t>Showing the data in a meaningful, visual representation</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Dashboards</a:t>
            </a:r>
          </a:p>
          <a:p>
            <a:pPr>
              <a:spcAft>
                <a:spcPts val="225"/>
              </a:spcAft>
            </a:pPr>
            <a:r>
              <a:rPr lang="en-US" sz="1350" dirty="0">
                <a:solidFill>
                  <a:schemeClr val="tx1"/>
                </a:solidFill>
                <a:latin typeface="Segoe UI" panose="020B0502040204020203" pitchFamily="34" charset="0"/>
                <a:cs typeface="Segoe UI" panose="020B0502040204020203" pitchFamily="34" charset="0"/>
              </a:rPr>
              <a:t>Providing an insightful, graphical overview of the data</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omputer screen&#10;&#10;Description automatically generated">
            <a:extLst>
              <a:ext uri="{FF2B5EF4-FFF2-40B4-BE49-F238E27FC236}">
                <a16:creationId xmlns:a16="http://schemas.microsoft.com/office/drawing/2014/main" id="{05A95315-7535-4A6E-BB74-988E7DE1C943}"/>
              </a:ext>
              <a:ext uri="{C183D7F6-B498-43B3-948B-1728B52AA6E4}">
                <adec:decorative xmlns:adec="http://schemas.microsoft.com/office/drawing/2017/decorative" val="0"/>
              </a:ext>
            </a:extLst>
          </p:cNvPr>
          <p:cNvPicPr>
            <a:picLocks noChangeAspect="1" noChangeArrowheads="1"/>
          </p:cNvPicPr>
          <p:nvPr/>
        </p:nvPicPr>
        <p:blipFill>
          <a:blip r:embed="rId4"/>
          <a:srcRect/>
          <a:stretch/>
        </p:blipFill>
        <p:spPr bwMode="auto">
          <a:xfrm>
            <a:off x="3332116" y="1513717"/>
            <a:ext cx="5361909" cy="2735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544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t>Authentication</a:t>
            </a:r>
          </a:p>
        </p:txBody>
      </p:sp>
      <p:sp>
        <p:nvSpPr>
          <p:cNvPr id="4" name="Content Placeholder 3">
            <a:extLst>
              <a:ext uri="{FF2B5EF4-FFF2-40B4-BE49-F238E27FC236}">
                <a16:creationId xmlns:a16="http://schemas.microsoft.com/office/drawing/2014/main" id="{165F9054-08F3-2982-4FB2-B266908E450B}"/>
              </a:ext>
            </a:extLst>
          </p:cNvPr>
          <p:cNvSpPr>
            <a:spLocks noGrp="1"/>
          </p:cNvSpPr>
          <p:nvPr>
            <p:ph idx="1"/>
          </p:nvPr>
        </p:nvSpPr>
        <p:spPr/>
        <p:txBody>
          <a:bodyPr/>
          <a:lstStyle/>
          <a:p>
            <a:endParaRPr lang="en-US"/>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44242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a computer&#10;&#10;Description automatically generated">
            <a:extLst>
              <a:ext uri="{FF2B5EF4-FFF2-40B4-BE49-F238E27FC236}">
                <a16:creationId xmlns:a16="http://schemas.microsoft.com/office/drawing/2014/main" id="{CC2295C7-2631-4D60-A87C-E844E437BE3F}"/>
              </a:ext>
            </a:extLst>
          </p:cNvPr>
          <p:cNvPicPr>
            <a:picLocks noChangeAspect="1"/>
          </p:cNvPicPr>
          <p:nvPr/>
        </p:nvPicPr>
        <p:blipFill>
          <a:blip r:embed="rId4"/>
          <a:srcRect/>
          <a:stretch/>
        </p:blipFill>
        <p:spPr>
          <a:xfrm>
            <a:off x="798386" y="939408"/>
            <a:ext cx="6646154" cy="3736141"/>
          </a:xfrm>
          <a:prstGeom prst="rect">
            <a:avLst/>
          </a:prstGeom>
        </p:spPr>
      </p:pic>
    </p:spTree>
    <p:extLst>
      <p:ext uri="{BB962C8B-B14F-4D97-AF65-F5344CB8AC3E}">
        <p14:creationId xmlns:p14="http://schemas.microsoft.com/office/powerpoint/2010/main" val="30676480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t>Authorization</a:t>
            </a:r>
          </a:p>
        </p:txBody>
      </p:sp>
      <p:sp>
        <p:nvSpPr>
          <p:cNvPr id="4" name="Content Placeholder 3">
            <a:extLst>
              <a:ext uri="{FF2B5EF4-FFF2-40B4-BE49-F238E27FC236}">
                <a16:creationId xmlns:a16="http://schemas.microsoft.com/office/drawing/2014/main" id="{289046A5-B01C-E74D-9C09-884F3E20B2EB}"/>
              </a:ext>
            </a:extLst>
          </p:cNvPr>
          <p:cNvSpPr>
            <a:spLocks noGrp="1"/>
          </p:cNvSpPr>
          <p:nvPr>
            <p:ph idx="1"/>
          </p:nvPr>
        </p:nvSpPr>
        <p:spPr/>
        <p:txBody>
          <a:bodyPr/>
          <a:lstStyle/>
          <a:p>
            <a:endParaRPr lang="en-US"/>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44242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a social media post&#10;&#10;Description automatically generated">
            <a:extLst>
              <a:ext uri="{FF2B5EF4-FFF2-40B4-BE49-F238E27FC236}">
                <a16:creationId xmlns:a16="http://schemas.microsoft.com/office/drawing/2014/main" id="{CC2295C7-2631-4D60-A87C-E844E437BE3F}"/>
              </a:ext>
            </a:extLst>
          </p:cNvPr>
          <p:cNvPicPr>
            <a:picLocks noChangeAspect="1"/>
          </p:cNvPicPr>
          <p:nvPr/>
        </p:nvPicPr>
        <p:blipFill>
          <a:blip r:embed="rId4"/>
          <a:srcRect/>
          <a:stretch/>
        </p:blipFill>
        <p:spPr>
          <a:xfrm>
            <a:off x="798385" y="939408"/>
            <a:ext cx="6646154" cy="3736141"/>
          </a:xfrm>
          <a:prstGeom prst="rect">
            <a:avLst/>
          </a:prstGeom>
        </p:spPr>
      </p:pic>
    </p:spTree>
    <p:extLst>
      <p:ext uri="{BB962C8B-B14F-4D97-AF65-F5344CB8AC3E}">
        <p14:creationId xmlns:p14="http://schemas.microsoft.com/office/powerpoint/2010/main" val="334361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Power Virtual Agents</a:t>
            </a:r>
          </a:p>
          <a:p>
            <a:r>
              <a:rPr lang="en-US" dirty="0"/>
              <a:t>Power BI</a:t>
            </a:r>
          </a:p>
          <a:p>
            <a:r>
              <a:rPr lang="en-US" dirty="0"/>
              <a:t>Lots of PL-900 tips, tricks, and strategies!</a:t>
            </a:r>
          </a:p>
        </p:txBody>
      </p:sp>
    </p:spTree>
    <p:extLst>
      <p:ext uri="{BB962C8B-B14F-4D97-AF65-F5344CB8AC3E}">
        <p14:creationId xmlns:p14="http://schemas.microsoft.com/office/powerpoint/2010/main" val="26232661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Automate</a:t>
            </a:r>
          </a:p>
        </p:txBody>
      </p:sp>
    </p:spTree>
    <p:extLst>
      <p:ext uri="{BB962C8B-B14F-4D97-AF65-F5344CB8AC3E}">
        <p14:creationId xmlns:p14="http://schemas.microsoft.com/office/powerpoint/2010/main" val="2846809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B9FE-B8A0-4B84-BE22-66207E81D279}"/>
              </a:ext>
            </a:extLst>
          </p:cNvPr>
          <p:cNvSpPr>
            <a:spLocks noGrp="1"/>
          </p:cNvSpPr>
          <p:nvPr>
            <p:ph type="title"/>
          </p:nvPr>
        </p:nvSpPr>
        <p:spPr/>
        <p:txBody>
          <a:bodyPr/>
          <a:lstStyle/>
          <a:p>
            <a:r>
              <a:rPr lang="en-US"/>
              <a:t>The value Power Automate brings</a:t>
            </a:r>
          </a:p>
        </p:txBody>
      </p:sp>
      <p:sp>
        <p:nvSpPr>
          <p:cNvPr id="5" name="Content Placeholder 4">
            <a:extLst>
              <a:ext uri="{FF2B5EF4-FFF2-40B4-BE49-F238E27FC236}">
                <a16:creationId xmlns:a16="http://schemas.microsoft.com/office/drawing/2014/main" id="{005669E9-7CCE-6680-BE19-FE0B9835C75F}"/>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B4B55561-1370-4529-BD67-9AE822C917BB}"/>
              </a:ext>
            </a:extLst>
          </p:cNvPr>
          <p:cNvSpPr/>
          <p:nvPr/>
        </p:nvSpPr>
        <p:spPr bwMode="auto">
          <a:xfrm>
            <a:off x="438151" y="962026"/>
            <a:ext cx="4352924" cy="3739753"/>
          </a:xfrm>
          <a:prstGeom prst="rect">
            <a:avLst/>
          </a:prstGeom>
          <a:solidFill>
            <a:schemeClr val="bg1">
              <a:lumMod val="95000"/>
            </a:schemeClr>
          </a:solidFill>
          <a:ln w="190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t" anchorCtr="0">
            <a:noAutofit/>
          </a:bodyPr>
          <a:lstStyle/>
          <a:p>
            <a:pPr marL="0" lvl="1"/>
            <a:r>
              <a:rPr lang="en-US" dirty="0">
                <a:solidFill>
                  <a:schemeClr val="tx1"/>
                </a:solidFill>
                <a:latin typeface="+mj-lt"/>
                <a:cs typeface="Segoe UI Semilight"/>
              </a:rPr>
              <a:t>Common scenarios and capabilities:</a:t>
            </a:r>
          </a:p>
          <a:p>
            <a:pPr marL="0" lvl="1">
              <a:spcBef>
                <a:spcPts val="450"/>
              </a:spcBef>
            </a:pPr>
            <a:r>
              <a:rPr lang="en-US" sz="1500" dirty="0">
                <a:solidFill>
                  <a:schemeClr val="tx1"/>
                </a:solidFill>
                <a:cs typeface="Segoe UI Semilight"/>
              </a:rPr>
              <a:t>Automating repetitive tasks</a:t>
            </a:r>
          </a:p>
          <a:p>
            <a:pPr marL="0" lvl="1">
              <a:spcBef>
                <a:spcPts val="450"/>
              </a:spcBef>
            </a:pPr>
            <a:r>
              <a:rPr lang="en-US" sz="1500" dirty="0">
                <a:solidFill>
                  <a:schemeClr val="tx1"/>
                </a:solidFill>
                <a:cs typeface="Segoe UI Semilight"/>
              </a:rPr>
              <a:t>Guiding a user through a process </a:t>
            </a:r>
          </a:p>
          <a:p>
            <a:pPr marL="0" lvl="1">
              <a:spcBef>
                <a:spcPts val="450"/>
              </a:spcBef>
            </a:pPr>
            <a:r>
              <a:rPr lang="en-US" sz="1500" dirty="0">
                <a:solidFill>
                  <a:schemeClr val="tx1"/>
                </a:solidFill>
                <a:cs typeface="Segoe UI Semilight"/>
              </a:rPr>
              <a:t>Connecting to external data sources</a:t>
            </a:r>
          </a:p>
          <a:p>
            <a:pPr marL="0" lvl="1">
              <a:spcBef>
                <a:spcPts val="450"/>
              </a:spcBef>
            </a:pPr>
            <a:r>
              <a:rPr lang="en-US" sz="1500" dirty="0">
                <a:solidFill>
                  <a:schemeClr val="tx1"/>
                </a:solidFill>
                <a:cs typeface="Segoe UI Semilight"/>
              </a:rPr>
              <a:t>Automating desktop-based processes </a:t>
            </a:r>
          </a:p>
        </p:txBody>
      </p:sp>
      <p:pic>
        <p:nvPicPr>
          <p:cNvPr id="11" name="Picture 10" descr="Example of an approval flow">
            <a:extLst>
              <a:ext uri="{FF2B5EF4-FFF2-40B4-BE49-F238E27FC236}">
                <a16:creationId xmlns:a16="http://schemas.microsoft.com/office/drawing/2014/main" id="{90ABF5AD-51A4-42BE-ADF1-DE155F264AAF}"/>
              </a:ext>
            </a:extLst>
          </p:cNvPr>
          <p:cNvPicPr/>
          <p:nvPr/>
        </p:nvPicPr>
        <p:blipFill rotWithShape="1">
          <a:blip r:embed="rId3"/>
          <a:srcRect l="-2264" t="-1892" r="-2264" b="-1892"/>
          <a:stretch/>
        </p:blipFill>
        <p:spPr>
          <a:xfrm>
            <a:off x="4917138" y="962026"/>
            <a:ext cx="3788712" cy="373975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CD767AE6-125B-4ACE-A60D-E15970B06F39}"/>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3257260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 purchase order approval</a:t>
            </a:r>
          </a:p>
        </p:txBody>
      </p:sp>
      <p:sp>
        <p:nvSpPr>
          <p:cNvPr id="4" name="Content Placeholder 3">
            <a:extLst>
              <a:ext uri="{FF2B5EF4-FFF2-40B4-BE49-F238E27FC236}">
                <a16:creationId xmlns:a16="http://schemas.microsoft.com/office/drawing/2014/main" id="{C56CACE2-101B-36AB-1D25-B03E08D4BDDA}"/>
              </a:ext>
            </a:extLst>
          </p:cNvPr>
          <p:cNvSpPr>
            <a:spLocks noGrp="1"/>
          </p:cNvSpPr>
          <p:nvPr>
            <p:ph idx="1"/>
          </p:nvPr>
        </p:nvSpPr>
        <p:spPr/>
        <p:txBody>
          <a:bodyPr/>
          <a:lstStyle/>
          <a:p>
            <a:endParaRPr lang="en-US"/>
          </a:p>
        </p:txBody>
      </p:sp>
      <p:pic>
        <p:nvPicPr>
          <p:cNvPr id="8" name="Picture 7" descr="Logo of Power Automate">
            <a:extLst>
              <a:ext uri="{FF2B5EF4-FFF2-40B4-BE49-F238E27FC236}">
                <a16:creationId xmlns:a16="http://schemas.microsoft.com/office/drawing/2014/main" id="{DD5AD60B-F8B9-4874-A676-B76EC8F7E558}"/>
              </a:ext>
            </a:extLst>
          </p:cNvPr>
          <p:cNvPicPr>
            <a:picLocks noChangeAspect="1"/>
          </p:cNvPicPr>
          <p:nvPr/>
        </p:nvPicPr>
        <p:blipFill>
          <a:blip r:embed="rId2"/>
          <a:stretch>
            <a:fillRect/>
          </a:stretch>
        </p:blipFill>
        <p:spPr>
          <a:xfrm>
            <a:off x="8127769" y="447675"/>
            <a:ext cx="602279" cy="457802"/>
          </a:xfrm>
          <a:prstGeom prst="rect">
            <a:avLst/>
          </a:prstGeom>
        </p:spPr>
      </p:pic>
      <p:sp>
        <p:nvSpPr>
          <p:cNvPr id="14" name="Rectangle 13">
            <a:extLst>
              <a:ext uri="{FF2B5EF4-FFF2-40B4-BE49-F238E27FC236}">
                <a16:creationId xmlns:a16="http://schemas.microsoft.com/office/drawing/2014/main" id="{13943219-0E68-42D8-8DDE-B1669653927F}"/>
              </a:ext>
            </a:extLst>
          </p:cNvPr>
          <p:cNvSpPr/>
          <p:nvPr/>
        </p:nvSpPr>
        <p:spPr>
          <a:xfrm>
            <a:off x="441198" y="1077516"/>
            <a:ext cx="4511803" cy="362432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spcBef>
                <a:spcPct val="0"/>
              </a:spcBef>
            </a:pPr>
            <a:r>
              <a:rPr lang="en-US" sz="1500" dirty="0">
                <a:solidFill>
                  <a:srgbClr val="0066FF"/>
                </a:solidFill>
                <a:latin typeface="+mj-lt"/>
                <a:cs typeface="Segoe UI Semilight"/>
              </a:rPr>
              <a:t>Approvals are a great process to build in Power Automate. They are often – defined yet manual. Check out the following scenario for an example:</a:t>
            </a:r>
          </a:p>
          <a:p>
            <a:pPr marL="0" lvl="1">
              <a:spcBef>
                <a:spcPts val="450"/>
              </a:spcBef>
              <a:spcAft>
                <a:spcPts val="900"/>
              </a:spcAft>
            </a:pPr>
            <a:r>
              <a:rPr lang="en-US" sz="1350" dirty="0">
                <a:solidFill>
                  <a:schemeClr val="tx1"/>
                </a:solidFill>
                <a:cs typeface="Segoe UI Semilight"/>
              </a:rPr>
              <a:t>A user starts the process by going into a Power Apps app and creating a purchase order request. Once they submit the request the information is sent to a Power Automate flow</a:t>
            </a:r>
          </a:p>
          <a:p>
            <a:pPr marL="0" lvl="1">
              <a:spcBef>
                <a:spcPts val="450"/>
              </a:spcBef>
              <a:spcAft>
                <a:spcPts val="900"/>
              </a:spcAft>
            </a:pPr>
            <a:r>
              <a:rPr lang="en-US" sz="1350" dirty="0">
                <a:solidFill>
                  <a:schemeClr val="tx1"/>
                </a:solidFill>
                <a:cs typeface="Segoe UI Semilight"/>
              </a:rPr>
              <a:t>The flow can be built to evaluate the request and then route the request based on criteria such as submitting user and request amount. The first action could be to send the request to the user’s manager. The manager could be automatically retrieved from Azure AD avoiding prompting for duplicate information</a:t>
            </a:r>
          </a:p>
        </p:txBody>
      </p:sp>
      <p:pic>
        <p:nvPicPr>
          <p:cNvPr id="10" name="Picture 9" descr="Example of an approval flow">
            <a:extLst>
              <a:ext uri="{FF2B5EF4-FFF2-40B4-BE49-F238E27FC236}">
                <a16:creationId xmlns:a16="http://schemas.microsoft.com/office/drawing/2014/main" id="{90816205-6F1A-43E0-8592-A80BD6BA3B06}"/>
              </a:ext>
            </a:extLst>
          </p:cNvPr>
          <p:cNvPicPr>
            <a:picLocks noChangeAspect="1"/>
          </p:cNvPicPr>
          <p:nvPr/>
        </p:nvPicPr>
        <p:blipFill rotWithShape="1">
          <a:blip r:embed="rId3"/>
          <a:srcRect l="-1215" t="-1838" r="-1215" b="-1573"/>
          <a:stretch/>
        </p:blipFill>
        <p:spPr>
          <a:xfrm>
            <a:off x="5071110" y="1064422"/>
            <a:ext cx="3624157" cy="3637421"/>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9592248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 purchase order approval – continued</a:t>
            </a:r>
          </a:p>
        </p:txBody>
      </p:sp>
      <p:sp>
        <p:nvSpPr>
          <p:cNvPr id="4" name="Content Placeholder 3">
            <a:extLst>
              <a:ext uri="{FF2B5EF4-FFF2-40B4-BE49-F238E27FC236}">
                <a16:creationId xmlns:a16="http://schemas.microsoft.com/office/drawing/2014/main" id="{B58D31A4-99F1-4DB4-59C2-C5DB05674BBC}"/>
              </a:ext>
            </a:extLst>
          </p:cNvPr>
          <p:cNvSpPr>
            <a:spLocks noGrp="1"/>
          </p:cNvSpPr>
          <p:nvPr>
            <p:ph idx="1"/>
          </p:nvPr>
        </p:nvSpPr>
        <p:spPr/>
        <p:txBody>
          <a:bodyPr/>
          <a:lstStyle/>
          <a:p>
            <a:endParaRPr lang="en-US"/>
          </a:p>
        </p:txBody>
      </p:sp>
      <p:pic>
        <p:nvPicPr>
          <p:cNvPr id="6" name="Picture 5" descr="Logo of Power Automate">
            <a:extLst>
              <a:ext uri="{FF2B5EF4-FFF2-40B4-BE49-F238E27FC236}">
                <a16:creationId xmlns:a16="http://schemas.microsoft.com/office/drawing/2014/main" id="{DB56C557-321F-4016-89E0-20A6F6C51CDD}"/>
              </a:ext>
            </a:extLst>
          </p:cNvPr>
          <p:cNvPicPr>
            <a:picLocks noChangeAspect="1"/>
          </p:cNvPicPr>
          <p:nvPr/>
        </p:nvPicPr>
        <p:blipFill>
          <a:blip r:embed="rId3"/>
          <a:stretch>
            <a:fillRect/>
          </a:stretch>
        </p:blipFill>
        <p:spPr>
          <a:xfrm>
            <a:off x="8127769" y="447675"/>
            <a:ext cx="602279" cy="457802"/>
          </a:xfrm>
          <a:prstGeom prst="rect">
            <a:avLst/>
          </a:prstGeom>
        </p:spPr>
      </p:pic>
      <p:sp>
        <p:nvSpPr>
          <p:cNvPr id="12" name="Rectangle 11">
            <a:extLst>
              <a:ext uri="{FF2B5EF4-FFF2-40B4-BE49-F238E27FC236}">
                <a16:creationId xmlns:a16="http://schemas.microsoft.com/office/drawing/2014/main" id="{C3527EE5-6EFD-4BE0-A504-D478F83C1B4B}"/>
              </a:ext>
            </a:extLst>
          </p:cNvPr>
          <p:cNvSpPr/>
          <p:nvPr/>
        </p:nvSpPr>
        <p:spPr>
          <a:xfrm>
            <a:off x="441198" y="1323594"/>
            <a:ext cx="2676075" cy="262430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After the manager receives the approval and approves, the flow can then provide conditional logic. Typically this might be something like if the purchase order request is greater than $10,000 send it to VP if not then automatically approve the purchase order</a:t>
            </a:r>
          </a:p>
          <a:p>
            <a:pPr defTabSz="366713">
              <a:spcBef>
                <a:spcPct val="0"/>
              </a:spcBef>
              <a:spcAft>
                <a:spcPts val="900"/>
              </a:spcAft>
            </a:pPr>
            <a:r>
              <a:rPr lang="en-US" sz="1350" dirty="0">
                <a:solidFill>
                  <a:schemeClr val="tx1"/>
                </a:solidFill>
              </a:rPr>
              <a:t>Here is an example of what this flow may look like</a:t>
            </a:r>
          </a:p>
        </p:txBody>
      </p:sp>
      <p:pic>
        <p:nvPicPr>
          <p:cNvPr id="10" name="Picture 9" descr="Example of an approval flow">
            <a:extLst>
              <a:ext uri="{FF2B5EF4-FFF2-40B4-BE49-F238E27FC236}">
                <a16:creationId xmlns:a16="http://schemas.microsoft.com/office/drawing/2014/main" id="{C31B08E9-40F4-413C-B7D6-A4B20467BA3D}"/>
              </a:ext>
            </a:extLst>
          </p:cNvPr>
          <p:cNvPicPr>
            <a:picLocks noChangeAspect="1"/>
          </p:cNvPicPr>
          <p:nvPr/>
        </p:nvPicPr>
        <p:blipFill rotWithShape="1">
          <a:blip r:embed="rId4"/>
          <a:srcRect l="-1618" t="-4478" r="-1618" b="-4478"/>
          <a:stretch/>
        </p:blipFill>
        <p:spPr>
          <a:xfrm>
            <a:off x="3241101" y="1323594"/>
            <a:ext cx="5461701" cy="2624303"/>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1627804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2A345-C16C-42CC-898F-D26A4770664D}"/>
              </a:ext>
            </a:extLst>
          </p:cNvPr>
          <p:cNvSpPr>
            <a:spLocks noGrp="1"/>
          </p:cNvSpPr>
          <p:nvPr>
            <p:ph type="title"/>
          </p:nvPr>
        </p:nvSpPr>
        <p:spPr/>
        <p:txBody>
          <a:bodyPr/>
          <a:lstStyle/>
          <a:p>
            <a:r>
              <a:rPr lang="en-US" sz="2800" dirty="0"/>
              <a:t>The three types of flows you can create with Power Automate</a:t>
            </a:r>
          </a:p>
        </p:txBody>
      </p:sp>
      <p:sp>
        <p:nvSpPr>
          <p:cNvPr id="4" name="Content Placeholder 3">
            <a:extLst>
              <a:ext uri="{FF2B5EF4-FFF2-40B4-BE49-F238E27FC236}">
                <a16:creationId xmlns:a16="http://schemas.microsoft.com/office/drawing/2014/main" id="{EED9A180-0C39-5A3C-8726-F79635A135E0}"/>
              </a:ext>
            </a:extLst>
          </p:cNvPr>
          <p:cNvSpPr>
            <a:spLocks noGrp="1"/>
          </p:cNvSpPr>
          <p:nvPr>
            <p:ph idx="1"/>
          </p:nvPr>
        </p:nvSpPr>
        <p:spPr/>
        <p:txBody>
          <a:bodyPr/>
          <a:lstStyle/>
          <a:p>
            <a:endParaRPr lang="en-US"/>
          </a:p>
        </p:txBody>
      </p:sp>
      <p:pic>
        <p:nvPicPr>
          <p:cNvPr id="8" name="Picture 7" descr="Logo of Power Automate">
            <a:extLst>
              <a:ext uri="{FF2B5EF4-FFF2-40B4-BE49-F238E27FC236}">
                <a16:creationId xmlns:a16="http://schemas.microsoft.com/office/drawing/2014/main" id="{DEDD5BC8-07B1-47CE-9822-A105A349FB48}"/>
              </a:ext>
            </a:extLst>
          </p:cNvPr>
          <p:cNvPicPr>
            <a:picLocks noChangeAspect="1"/>
          </p:cNvPicPr>
          <p:nvPr/>
        </p:nvPicPr>
        <p:blipFill>
          <a:blip r:embed="rId3"/>
          <a:stretch>
            <a:fillRect/>
          </a:stretch>
        </p:blipFill>
        <p:spPr>
          <a:xfrm>
            <a:off x="8127769" y="447675"/>
            <a:ext cx="602279" cy="457802"/>
          </a:xfrm>
          <a:prstGeom prst="rect">
            <a:avLst/>
          </a:prstGeom>
        </p:spPr>
      </p:pic>
      <p:sp>
        <p:nvSpPr>
          <p:cNvPr id="10" name="Rectangle 9">
            <a:extLst>
              <a:ext uri="{FF2B5EF4-FFF2-40B4-BE49-F238E27FC236}">
                <a16:creationId xmlns:a16="http://schemas.microsoft.com/office/drawing/2014/main" id="{EF81DF51-F097-45CE-9DA4-1AB35F5F0430}"/>
              </a:ext>
            </a:extLst>
          </p:cNvPr>
          <p:cNvSpPr/>
          <p:nvPr/>
        </p:nvSpPr>
        <p:spPr>
          <a:xfrm>
            <a:off x="441198" y="1371600"/>
            <a:ext cx="4509422" cy="3330243"/>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spcBef>
                <a:spcPct val="0"/>
              </a:spcBef>
            </a:pPr>
            <a:r>
              <a:rPr lang="en-US" sz="1200" dirty="0">
                <a:solidFill>
                  <a:srgbClr val="0066FF"/>
                </a:solidFill>
                <a:latin typeface="+mj-lt"/>
                <a:cs typeface="Segoe UI Semilight"/>
              </a:rPr>
              <a:t>Power Automate works by creating flows, of which there are three types:</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Event driven flows </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Business process flows </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Desktop flows</a:t>
            </a:r>
          </a:p>
        </p:txBody>
      </p:sp>
      <p:pic>
        <p:nvPicPr>
          <p:cNvPr id="14" name="Picture 13" descr="A laptop with a screen page depicting UI flows">
            <a:extLst>
              <a:ext uri="{FF2B5EF4-FFF2-40B4-BE49-F238E27FC236}">
                <a16:creationId xmlns:a16="http://schemas.microsoft.com/office/drawing/2014/main" id="{38988C35-2374-4886-9B43-D62A742546C0}"/>
              </a:ext>
            </a:extLst>
          </p:cNvPr>
          <p:cNvPicPr>
            <a:picLocks noChangeAspect="1"/>
          </p:cNvPicPr>
          <p:nvPr/>
        </p:nvPicPr>
        <p:blipFill rotWithShape="1">
          <a:blip r:embed="rId4"/>
          <a:srcRect l="-1115" t="-36359" r="-1969" b="-40201"/>
          <a:stretch/>
        </p:blipFill>
        <p:spPr>
          <a:xfrm>
            <a:off x="5058735" y="1371600"/>
            <a:ext cx="3644068" cy="3330243"/>
          </a:xfrm>
          <a:prstGeom prst="rect">
            <a:avLst/>
          </a:prstGeom>
          <a:solidFill>
            <a:srgbClr val="F2F2F2"/>
          </a:solidFill>
          <a:ln w="19050">
            <a:solidFill>
              <a:srgbClr val="0066FF"/>
            </a:solidFill>
            <a:headEnd type="none" w="med" len="med"/>
            <a:tailEnd type="none" w="med" len="med"/>
          </a:ln>
          <a:effectLst/>
        </p:spPr>
      </p:pic>
    </p:spTree>
    <p:extLst>
      <p:ext uri="{BB962C8B-B14F-4D97-AF65-F5344CB8AC3E}">
        <p14:creationId xmlns:p14="http://schemas.microsoft.com/office/powerpoint/2010/main" val="18785053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p:txBody>
          <a:bodyPr/>
          <a:lstStyle/>
          <a:p>
            <a:r>
              <a:rPr lang="en-US" sz="3200" dirty="0"/>
              <a:t>Add artificial intelligence to your flow without writing code</a:t>
            </a:r>
          </a:p>
        </p:txBody>
      </p:sp>
      <p:sp>
        <p:nvSpPr>
          <p:cNvPr id="4" name="Content Placeholder 3">
            <a:extLst>
              <a:ext uri="{FF2B5EF4-FFF2-40B4-BE49-F238E27FC236}">
                <a16:creationId xmlns:a16="http://schemas.microsoft.com/office/drawing/2014/main" id="{27724983-878C-A165-EE5E-9844BA2173E9}"/>
              </a:ext>
            </a:extLst>
          </p:cNvPr>
          <p:cNvSpPr>
            <a:spLocks noGrp="1"/>
          </p:cNvSpPr>
          <p:nvPr>
            <p:ph idx="1"/>
          </p:nvPr>
        </p:nvSpPr>
        <p:spPr/>
        <p:txBody>
          <a:bodyPr/>
          <a:lstStyle/>
          <a:p>
            <a:endParaRPr lang="en-US"/>
          </a:p>
        </p:txBody>
      </p:sp>
      <p:pic>
        <p:nvPicPr>
          <p:cNvPr id="7" name="Picture 6" descr="Logo of Power Automate">
            <a:extLst>
              <a:ext uri="{FF2B5EF4-FFF2-40B4-BE49-F238E27FC236}">
                <a16:creationId xmlns:a16="http://schemas.microsoft.com/office/drawing/2014/main" id="{2042B324-6F85-45AD-B0B1-7B43D39EE5B2}"/>
              </a:ext>
            </a:extLst>
          </p:cNvPr>
          <p:cNvPicPr>
            <a:picLocks noChangeAspect="1"/>
          </p:cNvPicPr>
          <p:nvPr/>
        </p:nvPicPr>
        <p:blipFill>
          <a:blip r:embed="rId2"/>
          <a:stretch>
            <a:fillRect/>
          </a:stretch>
        </p:blipFill>
        <p:spPr>
          <a:xfrm>
            <a:off x="8127769" y="447675"/>
            <a:ext cx="602279" cy="457802"/>
          </a:xfrm>
          <a:prstGeom prst="rect">
            <a:avLst/>
          </a:prstGeom>
        </p:spPr>
      </p:pic>
      <p:sp>
        <p:nvSpPr>
          <p:cNvPr id="16" name="Rectangle 15">
            <a:extLst>
              <a:ext uri="{FF2B5EF4-FFF2-40B4-BE49-F238E27FC236}">
                <a16:creationId xmlns:a16="http://schemas.microsoft.com/office/drawing/2014/main" id="{4B823272-E336-4E12-901A-AE3D9A5CF7AF}"/>
              </a:ext>
            </a:extLst>
          </p:cNvPr>
          <p:cNvSpPr/>
          <p:nvPr/>
        </p:nvSpPr>
        <p:spPr>
          <a:xfrm>
            <a:off x="436959" y="1453365"/>
            <a:ext cx="8293089" cy="877163"/>
          </a:xfrm>
          <a:prstGeom prst="rect">
            <a:avLst/>
          </a:prstGeom>
        </p:spPr>
        <p:txBody>
          <a:bodyPr wrap="square" lIns="0" tIns="0" rIns="0">
            <a:spAutoFit/>
          </a:bodyPr>
          <a:lstStyle/>
          <a:p>
            <a:r>
              <a:rPr lang="en-US" dirty="0">
                <a:latin typeface="+mj-lt"/>
              </a:rPr>
              <a:t>To take advantage of these AI capabilities you must first build a model. </a:t>
            </a:r>
            <a:br>
              <a:rPr lang="en-US" dirty="0">
                <a:latin typeface="+mj-lt"/>
              </a:rPr>
            </a:br>
            <a:r>
              <a:rPr lang="en-US" dirty="0">
                <a:latin typeface="+mj-lt"/>
              </a:rPr>
              <a:t>From </a:t>
            </a:r>
            <a:r>
              <a:rPr lang="en-US" dirty="0">
                <a:solidFill>
                  <a:srgbClr val="0066FF"/>
                </a:solidFill>
                <a:latin typeface="+mj-lt"/>
                <a:hlinkClick r:id="rId3">
                  <a:extLst>
                    <a:ext uri="{A12FA001-AC4F-418D-AE19-62706E023703}">
                      <ahyp:hlinkClr xmlns:ahyp="http://schemas.microsoft.com/office/drawing/2018/hyperlinkcolor" val="tx"/>
                    </a:ext>
                  </a:extLst>
                </a:hlinkClick>
              </a:rPr>
              <a:t>make.PowerApps.com</a:t>
            </a:r>
            <a:r>
              <a:rPr lang="en-US" dirty="0">
                <a:solidFill>
                  <a:srgbClr val="0066FF"/>
                </a:solidFill>
                <a:latin typeface="+mj-lt"/>
              </a:rPr>
              <a:t> </a:t>
            </a:r>
            <a:r>
              <a:rPr lang="en-US" dirty="0">
                <a:latin typeface="+mj-lt"/>
              </a:rPr>
              <a:t>a wizard guides you through building </a:t>
            </a:r>
            <a:br>
              <a:rPr lang="en-US" dirty="0">
                <a:latin typeface="+mj-lt"/>
              </a:rPr>
            </a:br>
            <a:r>
              <a:rPr lang="en-US" dirty="0">
                <a:latin typeface="+mj-lt"/>
              </a:rPr>
              <a:t>and training the model. Currently, there are four available AI models available to build:</a:t>
            </a:r>
          </a:p>
        </p:txBody>
      </p:sp>
      <p:sp>
        <p:nvSpPr>
          <p:cNvPr id="9" name="Rectangle 8">
            <a:extLst>
              <a:ext uri="{FF2B5EF4-FFF2-40B4-BE49-F238E27FC236}">
                <a16:creationId xmlns:a16="http://schemas.microsoft.com/office/drawing/2014/main" id="{87D42B80-9EB8-435E-97D6-2A68FF86DCB4}"/>
              </a:ext>
            </a:extLst>
          </p:cNvPr>
          <p:cNvSpPr>
            <a:spLocks/>
          </p:cNvSpPr>
          <p:nvPr/>
        </p:nvSpPr>
        <p:spPr bwMode="auto">
          <a:xfrm>
            <a:off x="438149"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Form processor:</a:t>
            </a:r>
          </a:p>
          <a:p>
            <a:pPr marL="0" lvl="1" fontAlgn="base">
              <a:spcBef>
                <a:spcPts val="450"/>
              </a:spcBef>
            </a:pPr>
            <a:r>
              <a:rPr lang="en-US" sz="1350" dirty="0">
                <a:solidFill>
                  <a:schemeClr val="tx1"/>
                </a:solidFill>
              </a:rPr>
              <a:t>This model extracts text from an uploaded image or taken photo</a:t>
            </a:r>
          </a:p>
        </p:txBody>
      </p:sp>
      <p:sp>
        <p:nvSpPr>
          <p:cNvPr id="11" name="Rectangle 10">
            <a:extLst>
              <a:ext uri="{FF2B5EF4-FFF2-40B4-BE49-F238E27FC236}">
                <a16:creationId xmlns:a16="http://schemas.microsoft.com/office/drawing/2014/main" id="{32288B59-0081-4417-BE0D-1FAA1428F35F}"/>
              </a:ext>
            </a:extLst>
          </p:cNvPr>
          <p:cNvSpPr>
            <a:spLocks/>
          </p:cNvSpPr>
          <p:nvPr/>
        </p:nvSpPr>
        <p:spPr bwMode="auto">
          <a:xfrm>
            <a:off x="2531615"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fontAlgn="base">
              <a:spcBef>
                <a:spcPts val="450"/>
              </a:spcBef>
            </a:pPr>
            <a:r>
              <a:rPr lang="en-US" sz="1500" dirty="0">
                <a:solidFill>
                  <a:schemeClr val="tx1"/>
                </a:solidFill>
                <a:latin typeface="+mj-lt"/>
              </a:rPr>
              <a:t>Object detector:</a:t>
            </a:r>
          </a:p>
          <a:p>
            <a:pPr fontAlgn="base">
              <a:spcBef>
                <a:spcPts val="450"/>
              </a:spcBef>
            </a:pPr>
            <a:r>
              <a:rPr lang="en-US" sz="1350" dirty="0">
                <a:solidFill>
                  <a:schemeClr val="tx1"/>
                </a:solidFill>
              </a:rPr>
              <a:t>This model identifies objects from an uploaded image or taken photo and then provides a count of the number objects present</a:t>
            </a:r>
          </a:p>
        </p:txBody>
      </p:sp>
      <p:sp>
        <p:nvSpPr>
          <p:cNvPr id="13" name="Rectangle 12">
            <a:extLst>
              <a:ext uri="{FF2B5EF4-FFF2-40B4-BE49-F238E27FC236}">
                <a16:creationId xmlns:a16="http://schemas.microsoft.com/office/drawing/2014/main" id="{5A62B99F-25F8-4E2F-A0DC-13B9E2B37597}"/>
              </a:ext>
            </a:extLst>
          </p:cNvPr>
          <p:cNvSpPr>
            <a:spLocks/>
          </p:cNvSpPr>
          <p:nvPr/>
        </p:nvSpPr>
        <p:spPr bwMode="auto">
          <a:xfrm>
            <a:off x="4625081"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Prediction:</a:t>
            </a:r>
          </a:p>
          <a:p>
            <a:pPr>
              <a:spcBef>
                <a:spcPts val="450"/>
              </a:spcBef>
            </a:pPr>
            <a:r>
              <a:rPr lang="en-US" sz="1350" dirty="0">
                <a:solidFill>
                  <a:schemeClr val="tx1"/>
                </a:solidFill>
              </a:rPr>
              <a:t>This model predicts whether something will happen or not based on previous data history. More details in the following section</a:t>
            </a:r>
          </a:p>
        </p:txBody>
      </p:sp>
      <p:sp>
        <p:nvSpPr>
          <p:cNvPr id="15" name="Rectangle 14">
            <a:extLst>
              <a:ext uri="{FF2B5EF4-FFF2-40B4-BE49-F238E27FC236}">
                <a16:creationId xmlns:a16="http://schemas.microsoft.com/office/drawing/2014/main" id="{50A7FEA1-A773-4E36-BCDF-A38B47A47F35}"/>
              </a:ext>
            </a:extLst>
          </p:cNvPr>
          <p:cNvSpPr>
            <a:spLocks/>
          </p:cNvSpPr>
          <p:nvPr/>
        </p:nvSpPr>
        <p:spPr bwMode="auto">
          <a:xfrm>
            <a:off x="6718548"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Text classification:</a:t>
            </a:r>
          </a:p>
          <a:p>
            <a:pPr>
              <a:spcBef>
                <a:spcPts val="450"/>
              </a:spcBef>
            </a:pPr>
            <a:r>
              <a:rPr lang="en-US" sz="1350" dirty="0">
                <a:solidFill>
                  <a:schemeClr val="tx1"/>
                </a:solidFill>
              </a:rPr>
              <a:t>This model categorizes text by its meaning, making it is easier to analyze</a:t>
            </a:r>
          </a:p>
        </p:txBody>
      </p:sp>
    </p:spTree>
    <p:extLst>
      <p:ext uri="{BB962C8B-B14F-4D97-AF65-F5344CB8AC3E}">
        <p14:creationId xmlns:p14="http://schemas.microsoft.com/office/powerpoint/2010/main" val="9689272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469C4238-4207-4BE5-8AC8-D1BBB0DD7F4B}"/>
              </a:ext>
            </a:extLst>
          </p:cNvPr>
          <p:cNvSpPr>
            <a:spLocks noGrp="1"/>
          </p:cNvSpPr>
          <p:nvPr>
            <p:ph type="title"/>
          </p:nvPr>
        </p:nvSpPr>
        <p:spPr/>
        <p:txBody>
          <a:bodyPr/>
          <a:lstStyle/>
          <a:p>
            <a:r>
              <a:rPr lang="en-US" dirty="0"/>
              <a:t>Important concepts in Microsoft Power Automate</a:t>
            </a:r>
          </a:p>
        </p:txBody>
      </p:sp>
      <p:sp>
        <p:nvSpPr>
          <p:cNvPr id="3" name="Content Placeholder 2">
            <a:extLst>
              <a:ext uri="{FF2B5EF4-FFF2-40B4-BE49-F238E27FC236}">
                <a16:creationId xmlns:a16="http://schemas.microsoft.com/office/drawing/2014/main" id="{D089155E-312C-8D77-5B03-AF2C4FC2F76F}"/>
              </a:ext>
            </a:extLst>
          </p:cNvPr>
          <p:cNvSpPr>
            <a:spLocks noGrp="1"/>
          </p:cNvSpPr>
          <p:nvPr>
            <p:ph idx="1"/>
          </p:nvPr>
        </p:nvSpPr>
        <p:spPr/>
        <p:txBody>
          <a:bodyPr/>
          <a:lstStyle/>
          <a:p>
            <a:endParaRPr lang="en-US"/>
          </a:p>
        </p:txBody>
      </p:sp>
      <p:pic>
        <p:nvPicPr>
          <p:cNvPr id="17" name="Picture 16" descr="Logo of Power Automate">
            <a:extLst>
              <a:ext uri="{FF2B5EF4-FFF2-40B4-BE49-F238E27FC236}">
                <a16:creationId xmlns:a16="http://schemas.microsoft.com/office/drawing/2014/main" id="{CC6A91BD-76A1-4F65-A5B2-2914E44DA7DC}"/>
              </a:ext>
            </a:extLst>
          </p:cNvPr>
          <p:cNvPicPr>
            <a:picLocks noChangeAspect="1"/>
          </p:cNvPicPr>
          <p:nvPr/>
        </p:nvPicPr>
        <p:blipFill>
          <a:blip r:embed="rId3"/>
          <a:stretch>
            <a:fillRect/>
          </a:stretch>
        </p:blipFill>
        <p:spPr>
          <a:xfrm>
            <a:off x="8127769" y="447675"/>
            <a:ext cx="602279" cy="457802"/>
          </a:xfrm>
          <a:prstGeom prst="rect">
            <a:avLst/>
          </a:prstGeom>
        </p:spPr>
      </p:pic>
      <p:sp>
        <p:nvSpPr>
          <p:cNvPr id="7" name="Rectangle 6">
            <a:extLst>
              <a:ext uri="{FF2B5EF4-FFF2-40B4-BE49-F238E27FC236}">
                <a16:creationId xmlns:a16="http://schemas.microsoft.com/office/drawing/2014/main" id="{7EAA65D6-FA53-41C2-B66C-1A17D2DEDCC9}"/>
              </a:ext>
            </a:extLst>
          </p:cNvPr>
          <p:cNvSpPr>
            <a:spLocks/>
          </p:cNvSpPr>
          <p:nvPr/>
        </p:nvSpPr>
        <p:spPr bwMode="auto">
          <a:xfrm>
            <a:off x="438149" y="1349828"/>
            <a:ext cx="4014109" cy="24275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r>
              <a:rPr lang="en-US" sz="1500" dirty="0">
                <a:solidFill>
                  <a:schemeClr val="tx1"/>
                </a:solidFill>
                <a:latin typeface="+mj-lt"/>
              </a:rPr>
              <a:t>Keep these concepts in mind when building flows:</a:t>
            </a:r>
          </a:p>
          <a:p>
            <a:pPr marL="0" lvl="1">
              <a:spcBef>
                <a:spcPts val="225"/>
              </a:spcBef>
              <a:spcAft>
                <a:spcPts val="225"/>
              </a:spcAft>
            </a:pPr>
            <a:r>
              <a:rPr lang="en-US" sz="1350" dirty="0">
                <a:solidFill>
                  <a:schemeClr val="tx1"/>
                </a:solidFill>
              </a:rPr>
              <a:t>Every flow has two main parts:</a:t>
            </a:r>
          </a:p>
          <a:p>
            <a:pPr marL="214313" lvl="1" indent="-214313">
              <a:spcBef>
                <a:spcPts val="225"/>
              </a:spcBef>
              <a:spcAft>
                <a:spcPts val="225"/>
              </a:spcAft>
              <a:buFontTx/>
              <a:buChar char="-"/>
            </a:pPr>
            <a:r>
              <a:rPr lang="en-US" sz="1350" dirty="0">
                <a:solidFill>
                  <a:schemeClr val="tx1"/>
                </a:solidFill>
              </a:rPr>
              <a:t>a trigger</a:t>
            </a:r>
          </a:p>
          <a:p>
            <a:pPr marL="214313" lvl="1" indent="-214313">
              <a:spcBef>
                <a:spcPts val="225"/>
              </a:spcBef>
              <a:spcAft>
                <a:spcPts val="225"/>
              </a:spcAft>
              <a:buFontTx/>
              <a:buChar char="-"/>
            </a:pPr>
            <a:r>
              <a:rPr lang="en-US" sz="1350" dirty="0">
                <a:solidFill>
                  <a:schemeClr val="tx1"/>
                </a:solidFill>
              </a:rPr>
              <a:t>one or more actions</a:t>
            </a:r>
          </a:p>
          <a:p>
            <a:pPr marL="0" lvl="1">
              <a:spcBef>
                <a:spcPts val="225"/>
              </a:spcBef>
              <a:spcAft>
                <a:spcPts val="225"/>
              </a:spcAft>
            </a:pPr>
            <a:r>
              <a:rPr lang="en-US" sz="1350" dirty="0">
                <a:solidFill>
                  <a:schemeClr val="tx1"/>
                </a:solidFill>
              </a:rPr>
              <a:t>Think of the trigger as the starting action for the flow</a:t>
            </a:r>
          </a:p>
          <a:p>
            <a:pPr marL="0" lvl="1">
              <a:spcBef>
                <a:spcPts val="225"/>
              </a:spcBef>
              <a:spcAft>
                <a:spcPts val="225"/>
              </a:spcAft>
            </a:pPr>
            <a:r>
              <a:rPr lang="en-US" sz="1350" dirty="0">
                <a:solidFill>
                  <a:schemeClr val="tx1"/>
                </a:solidFill>
              </a:rPr>
              <a:t>Actions are what you want to happen when a trigger is invoked.</a:t>
            </a:r>
          </a:p>
          <a:p>
            <a:pPr marL="0" lvl="1">
              <a:spcBef>
                <a:spcPts val="225"/>
              </a:spcBef>
              <a:spcAft>
                <a:spcPts val="225"/>
              </a:spcAft>
            </a:pPr>
            <a:endParaRPr lang="en-US" sz="1350" dirty="0">
              <a:solidFill>
                <a:schemeClr val="tx1"/>
              </a:solidFill>
            </a:endParaRPr>
          </a:p>
          <a:p>
            <a:pPr marL="0" lvl="1">
              <a:spcBef>
                <a:spcPts val="225"/>
              </a:spcBef>
              <a:spcAft>
                <a:spcPts val="225"/>
              </a:spcAft>
            </a:pPr>
            <a:endParaRPr lang="en-US" sz="1350" dirty="0">
              <a:solidFill>
                <a:schemeClr val="tx1"/>
              </a:solidFill>
            </a:endParaRPr>
          </a:p>
          <a:p>
            <a:pPr marL="214313" lvl="1" indent="-214313">
              <a:spcBef>
                <a:spcPts val="225"/>
              </a:spcBef>
              <a:spcAft>
                <a:spcPts val="225"/>
              </a:spcAft>
              <a:buFontTx/>
              <a:buChar char="-"/>
            </a:pPr>
            <a:endParaRPr lang="en-US" sz="1350" dirty="0">
              <a:solidFill>
                <a:schemeClr val="tx1"/>
              </a:solidFill>
            </a:endParaRPr>
          </a:p>
          <a:p>
            <a:pPr marL="214313" lvl="1" indent="-214313">
              <a:spcBef>
                <a:spcPts val="225"/>
              </a:spcBef>
              <a:spcAft>
                <a:spcPts val="225"/>
              </a:spcAft>
              <a:buFontTx/>
              <a:buChar char="-"/>
            </a:pPr>
            <a:endParaRPr lang="en-US" sz="1350" dirty="0">
              <a:solidFill>
                <a:schemeClr val="tx1"/>
              </a:solidFill>
            </a:endParaRPr>
          </a:p>
        </p:txBody>
      </p:sp>
      <p:sp>
        <p:nvSpPr>
          <p:cNvPr id="12" name="Rectangle 11">
            <a:extLst>
              <a:ext uri="{FF2B5EF4-FFF2-40B4-BE49-F238E27FC236}">
                <a16:creationId xmlns:a16="http://schemas.microsoft.com/office/drawing/2014/main" id="{4EF2CDEF-228C-4269-ACFD-A73492DBCB70}"/>
              </a:ext>
            </a:extLst>
          </p:cNvPr>
          <p:cNvSpPr>
            <a:spLocks/>
          </p:cNvSpPr>
          <p:nvPr/>
        </p:nvSpPr>
        <p:spPr bwMode="auto">
          <a:xfrm>
            <a:off x="4800601" y="1338943"/>
            <a:ext cx="4011930" cy="2427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r>
              <a:rPr lang="en-US" sz="1500" dirty="0">
                <a:solidFill>
                  <a:schemeClr val="tx1"/>
                </a:solidFill>
                <a:latin typeface="+mj-lt"/>
              </a:rPr>
              <a:t>Some examples of types of actions you can have in a flow include:</a:t>
            </a:r>
          </a:p>
          <a:p>
            <a:pPr marL="0" lvl="1">
              <a:spcBef>
                <a:spcPts val="225"/>
              </a:spcBef>
              <a:spcAft>
                <a:spcPts val="225"/>
              </a:spcAft>
            </a:pPr>
            <a:r>
              <a:rPr lang="en-US" sz="1350" dirty="0">
                <a:solidFill>
                  <a:schemeClr val="tx1"/>
                </a:solidFill>
              </a:rPr>
              <a:t>Loops</a:t>
            </a:r>
          </a:p>
          <a:p>
            <a:pPr marL="0" lvl="1">
              <a:spcBef>
                <a:spcPts val="225"/>
              </a:spcBef>
              <a:spcAft>
                <a:spcPts val="225"/>
              </a:spcAft>
            </a:pPr>
            <a:r>
              <a:rPr lang="en-US" sz="1350" dirty="0">
                <a:solidFill>
                  <a:schemeClr val="tx1"/>
                </a:solidFill>
              </a:rPr>
              <a:t>Switch </a:t>
            </a:r>
          </a:p>
          <a:p>
            <a:pPr marL="0" lvl="1">
              <a:spcBef>
                <a:spcPts val="225"/>
              </a:spcBef>
              <a:spcAft>
                <a:spcPts val="225"/>
              </a:spcAft>
            </a:pPr>
            <a:r>
              <a:rPr lang="en-US" sz="1350" dirty="0">
                <a:solidFill>
                  <a:schemeClr val="tx1"/>
                </a:solidFill>
              </a:rPr>
              <a:t>Do Until</a:t>
            </a:r>
          </a:p>
          <a:p>
            <a:pPr marL="0" lvl="1">
              <a:spcBef>
                <a:spcPts val="225"/>
              </a:spcBef>
              <a:spcAft>
                <a:spcPts val="225"/>
              </a:spcAft>
            </a:pPr>
            <a:r>
              <a:rPr lang="en-US" sz="1350" dirty="0">
                <a:solidFill>
                  <a:schemeClr val="tx1"/>
                </a:solidFill>
              </a:rPr>
              <a:t>Apply to each </a:t>
            </a:r>
          </a:p>
          <a:p>
            <a:pPr marL="0" lvl="1">
              <a:spcBef>
                <a:spcPts val="225"/>
              </a:spcBef>
              <a:spcAft>
                <a:spcPts val="225"/>
              </a:spcAft>
            </a:pPr>
            <a:r>
              <a:rPr lang="en-US" sz="1350" dirty="0">
                <a:solidFill>
                  <a:schemeClr val="tx1"/>
                </a:solidFill>
              </a:rPr>
              <a:t>Expressions</a:t>
            </a:r>
          </a:p>
        </p:txBody>
      </p:sp>
    </p:spTree>
    <p:extLst>
      <p:ext uri="{BB962C8B-B14F-4D97-AF65-F5344CB8AC3E}">
        <p14:creationId xmlns:p14="http://schemas.microsoft.com/office/powerpoint/2010/main" val="5300253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p:txBody>
          <a:bodyPr/>
          <a:lstStyle/>
          <a:p>
            <a:r>
              <a:rPr lang="en-US" b="1" dirty="0"/>
              <a:t>Trigger or run the flow</a:t>
            </a:r>
            <a:endParaRPr lang="en-US" sz="2400" dirty="0"/>
          </a:p>
        </p:txBody>
      </p:sp>
      <p:sp>
        <p:nvSpPr>
          <p:cNvPr id="4" name="Content Placeholder 3">
            <a:extLst>
              <a:ext uri="{FF2B5EF4-FFF2-40B4-BE49-F238E27FC236}">
                <a16:creationId xmlns:a16="http://schemas.microsoft.com/office/drawing/2014/main" id="{DBAD2126-5AF9-0B77-656C-8DC49A521BDE}"/>
              </a:ext>
            </a:extLst>
          </p:cNvPr>
          <p:cNvSpPr>
            <a:spLocks noGrp="1"/>
          </p:cNvSpPr>
          <p:nvPr>
            <p:ph idx="1"/>
          </p:nvPr>
        </p:nvSpPr>
        <p:spPr/>
        <p:txBody>
          <a:bodyPr/>
          <a:lstStyle/>
          <a:p>
            <a:endParaRPr lang="en-US"/>
          </a:p>
        </p:txBody>
      </p:sp>
      <p:pic>
        <p:nvPicPr>
          <p:cNvPr id="6" name="Picture 5" descr="Logo of Power Automate">
            <a:extLst>
              <a:ext uri="{FF2B5EF4-FFF2-40B4-BE49-F238E27FC236}">
                <a16:creationId xmlns:a16="http://schemas.microsoft.com/office/drawing/2014/main" id="{107C07A4-4D1C-4F60-9084-6365FF20A207}"/>
              </a:ext>
            </a:extLst>
          </p:cNvPr>
          <p:cNvPicPr>
            <a:picLocks noChangeAspect="1"/>
          </p:cNvPicPr>
          <p:nvPr/>
        </p:nvPicPr>
        <p:blipFill>
          <a:blip r:embed="rId3"/>
          <a:stretch>
            <a:fillRect/>
          </a:stretch>
        </p:blipFill>
        <p:spPr>
          <a:xfrm>
            <a:off x="8127769" y="447675"/>
            <a:ext cx="602279" cy="457802"/>
          </a:xfrm>
          <a:prstGeom prst="rect">
            <a:avLst/>
          </a:prstGeom>
        </p:spPr>
      </p:pic>
      <p:sp>
        <p:nvSpPr>
          <p:cNvPr id="8" name="Rectangle 7">
            <a:extLst>
              <a:ext uri="{FF2B5EF4-FFF2-40B4-BE49-F238E27FC236}">
                <a16:creationId xmlns:a16="http://schemas.microsoft.com/office/drawing/2014/main" id="{7742610E-4DEA-43D5-BBD5-CEF6245B9C8F}"/>
              </a:ext>
            </a:extLst>
          </p:cNvPr>
          <p:cNvSpPr/>
          <p:nvPr/>
        </p:nvSpPr>
        <p:spPr>
          <a:xfrm>
            <a:off x="436959" y="1141636"/>
            <a:ext cx="8293089" cy="553998"/>
          </a:xfrm>
          <a:prstGeom prst="rect">
            <a:avLst/>
          </a:prstGeom>
        </p:spPr>
        <p:txBody>
          <a:bodyPr wrap="square" lIns="0" tIns="0" rIns="0">
            <a:spAutoFit/>
          </a:bodyPr>
          <a:lstStyle/>
          <a:p>
            <a:r>
              <a:rPr lang="en-US" sz="1650" dirty="0">
                <a:latin typeface="+mj-lt"/>
              </a:rPr>
              <a:t>With Power Automate, you don’t think of running a flow the same way as you do with Power Apps. Instead, you perform the activity that triggers the flow to run.</a:t>
            </a:r>
          </a:p>
        </p:txBody>
      </p:sp>
      <p:sp>
        <p:nvSpPr>
          <p:cNvPr id="10" name="Rectangle 9">
            <a:extLst>
              <a:ext uri="{FF2B5EF4-FFF2-40B4-BE49-F238E27FC236}">
                <a16:creationId xmlns:a16="http://schemas.microsoft.com/office/drawing/2014/main" id="{7D907CA7-B8BB-47FD-86EC-8DB6F33DE09E}"/>
              </a:ext>
            </a:extLst>
          </p:cNvPr>
          <p:cNvSpPr/>
          <p:nvPr/>
        </p:nvSpPr>
        <p:spPr>
          <a:xfrm>
            <a:off x="441197" y="1787237"/>
            <a:ext cx="8263890" cy="2628900"/>
          </a:xfrm>
          <a:prstGeom prst="rect">
            <a:avLst/>
          </a:prstGeom>
          <a:noFill/>
          <a:ln w="19050">
            <a:solidFill>
              <a:schemeClr val="accent2"/>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lgn="ctr">
              <a:spcBef>
                <a:spcPct val="0"/>
              </a:spcBef>
            </a:pPr>
            <a:r>
              <a:rPr lang="en-US" sz="1650" dirty="0">
                <a:solidFill>
                  <a:srgbClr val="0066FF"/>
                </a:solidFill>
                <a:latin typeface="+mj-lt"/>
              </a:rPr>
              <a:t>When defining triggers, there are a few different types:</a:t>
            </a:r>
          </a:p>
        </p:txBody>
      </p:sp>
      <p:sp>
        <p:nvSpPr>
          <p:cNvPr id="12" name="Rectangle 11">
            <a:extLst>
              <a:ext uri="{FF2B5EF4-FFF2-40B4-BE49-F238E27FC236}">
                <a16:creationId xmlns:a16="http://schemas.microsoft.com/office/drawing/2014/main" id="{493A31AB-9E43-4B6B-BFC2-2F729723F6C3}"/>
              </a:ext>
            </a:extLst>
          </p:cNvPr>
          <p:cNvSpPr>
            <a:spLocks/>
          </p:cNvSpPr>
          <p:nvPr/>
        </p:nvSpPr>
        <p:spPr bwMode="auto">
          <a:xfrm>
            <a:off x="560284"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350" dirty="0">
                <a:solidFill>
                  <a:schemeClr val="tx1"/>
                </a:solidFill>
                <a:latin typeface="+mj-lt"/>
              </a:rPr>
              <a:t>When something changes:</a:t>
            </a:r>
          </a:p>
          <a:p>
            <a:pPr>
              <a:spcBef>
                <a:spcPts val="450"/>
              </a:spcBef>
            </a:pPr>
            <a:r>
              <a:rPr lang="en-US" sz="1200" dirty="0">
                <a:solidFill>
                  <a:schemeClr val="tx1"/>
                </a:solidFill>
              </a:rPr>
              <a:t>These are triggers that run when data is changed. It could be a new item created in SharePoint, a lead is updated in Dynamics, or when an event has been deleted from Outlook for example</a:t>
            </a:r>
          </a:p>
        </p:txBody>
      </p:sp>
      <p:sp>
        <p:nvSpPr>
          <p:cNvPr id="14" name="Rectangle 13">
            <a:extLst>
              <a:ext uri="{FF2B5EF4-FFF2-40B4-BE49-F238E27FC236}">
                <a16:creationId xmlns:a16="http://schemas.microsoft.com/office/drawing/2014/main" id="{3D383CB1-EBDA-40F3-8BE1-D444E3E577FB}"/>
              </a:ext>
            </a:extLst>
          </p:cNvPr>
          <p:cNvSpPr>
            <a:spLocks/>
          </p:cNvSpPr>
          <p:nvPr/>
        </p:nvSpPr>
        <p:spPr bwMode="auto">
          <a:xfrm>
            <a:off x="3275219"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fontAlgn="base">
              <a:spcBef>
                <a:spcPts val="450"/>
              </a:spcBef>
            </a:pPr>
            <a:r>
              <a:rPr lang="en-US" sz="1350" dirty="0">
                <a:solidFill>
                  <a:schemeClr val="tx1"/>
                </a:solidFill>
                <a:latin typeface="+mj-lt"/>
              </a:rPr>
              <a:t>On a schedule: </a:t>
            </a:r>
          </a:p>
          <a:p>
            <a:pPr fontAlgn="base">
              <a:spcBef>
                <a:spcPts val="450"/>
              </a:spcBef>
            </a:pPr>
            <a:r>
              <a:rPr lang="en-US" sz="1200" dirty="0">
                <a:solidFill>
                  <a:schemeClr val="tx1"/>
                </a:solidFill>
              </a:rPr>
              <a:t>You can set up a flow to be triggered at a certain time of a day and with a recurrence. This allows for workflows such as checking every day at 8 AM if there are account renewals pending and if so, sending an email to the necessary people</a:t>
            </a:r>
          </a:p>
        </p:txBody>
      </p:sp>
      <p:sp>
        <p:nvSpPr>
          <p:cNvPr id="16" name="Rectangle 15">
            <a:extLst>
              <a:ext uri="{FF2B5EF4-FFF2-40B4-BE49-F238E27FC236}">
                <a16:creationId xmlns:a16="http://schemas.microsoft.com/office/drawing/2014/main" id="{9BD439DA-4437-4E5A-AF85-E9D6825C6E47}"/>
              </a:ext>
            </a:extLst>
          </p:cNvPr>
          <p:cNvSpPr>
            <a:spLocks/>
          </p:cNvSpPr>
          <p:nvPr/>
        </p:nvSpPr>
        <p:spPr bwMode="auto">
          <a:xfrm>
            <a:off x="5990153"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350" dirty="0">
                <a:solidFill>
                  <a:schemeClr val="tx1"/>
                </a:solidFill>
                <a:latin typeface="+mj-lt"/>
              </a:rPr>
              <a:t>On a button press:</a:t>
            </a:r>
          </a:p>
          <a:p>
            <a:pPr>
              <a:spcBef>
                <a:spcPts val="450"/>
              </a:spcBef>
            </a:pPr>
            <a:r>
              <a:rPr lang="en-US" sz="1200" dirty="0">
                <a:solidFill>
                  <a:schemeClr val="tx1"/>
                </a:solidFill>
              </a:rPr>
              <a:t>This trigger takes shape in many different ways. This can be when a flow virtual button is run through the mobile app, or a physical button is clicked with 3</a:t>
            </a:r>
            <a:r>
              <a:rPr lang="en-US" sz="1200" baseline="30000" dirty="0">
                <a:solidFill>
                  <a:schemeClr val="tx1"/>
                </a:solidFill>
              </a:rPr>
              <a:t>rd</a:t>
            </a:r>
            <a:r>
              <a:rPr lang="en-US" sz="1200" dirty="0">
                <a:solidFill>
                  <a:schemeClr val="tx1"/>
                </a:solidFill>
              </a:rPr>
              <a:t> party options, or even when a button is pressed inside of Power Apps. This gives you that control to “run” a flow on-demand</a:t>
            </a:r>
          </a:p>
        </p:txBody>
      </p:sp>
    </p:spTree>
    <p:extLst>
      <p:ext uri="{BB962C8B-B14F-4D97-AF65-F5344CB8AC3E}">
        <p14:creationId xmlns:p14="http://schemas.microsoft.com/office/powerpoint/2010/main" val="1789727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E77E5-7422-4599-9519-0FAEB611DF5E}"/>
              </a:ext>
            </a:extLst>
          </p:cNvPr>
          <p:cNvSpPr>
            <a:spLocks noGrp="1"/>
          </p:cNvSpPr>
          <p:nvPr>
            <p:ph type="title"/>
          </p:nvPr>
        </p:nvSpPr>
        <p:spPr/>
        <p:txBody>
          <a:bodyPr/>
          <a:lstStyle/>
          <a:p>
            <a:r>
              <a:rPr lang="en-US" dirty="0"/>
              <a:t>Scheduled flows</a:t>
            </a:r>
          </a:p>
        </p:txBody>
      </p:sp>
      <p:sp>
        <p:nvSpPr>
          <p:cNvPr id="7" name="Content Placeholder 6">
            <a:extLst>
              <a:ext uri="{FF2B5EF4-FFF2-40B4-BE49-F238E27FC236}">
                <a16:creationId xmlns:a16="http://schemas.microsoft.com/office/drawing/2014/main" id="{A5AD6718-440E-FDCE-EC5F-EB3C0008C791}"/>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2A264AC2-483B-47E0-A2C8-2EFA3FAC6643}"/>
              </a:ext>
            </a:extLst>
          </p:cNvPr>
          <p:cNvSpPr/>
          <p:nvPr/>
        </p:nvSpPr>
        <p:spPr>
          <a:xfrm>
            <a:off x="438914" y="1051865"/>
            <a:ext cx="2293401" cy="364045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ctr" anchorCtr="0">
            <a:noAutofit/>
          </a:bodyPr>
          <a:lstStyle/>
          <a:p>
            <a:pPr defTabSz="433388">
              <a:spcBef>
                <a:spcPct val="0"/>
              </a:spcBef>
              <a:spcAft>
                <a:spcPct val="35000"/>
              </a:spcAft>
            </a:pPr>
            <a:r>
              <a:rPr lang="en-US" sz="1500" dirty="0">
                <a:solidFill>
                  <a:schemeClr val="tx1"/>
                </a:solidFill>
                <a:latin typeface="+mj-lt"/>
              </a:rPr>
              <a:t>Scheduled flows can run:</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Once a day, an hour, or a minute</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On a date that you specify</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After a number of days, hours, or minutes that you specify</a:t>
            </a:r>
          </a:p>
        </p:txBody>
      </p:sp>
      <p:pic>
        <p:nvPicPr>
          <p:cNvPr id="5" name="Picture 4" descr="A screenshot of a cell phone&#10;&#10;Description automatically generated">
            <a:extLst>
              <a:ext uri="{FF2B5EF4-FFF2-40B4-BE49-F238E27FC236}">
                <a16:creationId xmlns:a16="http://schemas.microsoft.com/office/drawing/2014/main" id="{FB854120-7B3F-494C-9DAE-8E5951CBB6AF}"/>
              </a:ext>
            </a:extLst>
          </p:cNvPr>
          <p:cNvPicPr>
            <a:picLocks noChangeAspect="1"/>
          </p:cNvPicPr>
          <p:nvPr/>
        </p:nvPicPr>
        <p:blipFill>
          <a:blip r:embed="rId3"/>
          <a:srcRect/>
          <a:stretch/>
        </p:blipFill>
        <p:spPr>
          <a:xfrm>
            <a:off x="2944560" y="1077516"/>
            <a:ext cx="5683343" cy="362426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42F6DC15-3DD9-483F-A40A-79C624892C0D}"/>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16079497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Virtual Agents</a:t>
            </a:r>
          </a:p>
        </p:txBody>
      </p:sp>
    </p:spTree>
    <p:extLst>
      <p:ext uri="{BB962C8B-B14F-4D97-AF65-F5344CB8AC3E}">
        <p14:creationId xmlns:p14="http://schemas.microsoft.com/office/powerpoint/2010/main" val="972152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My goals are:</a:t>
            </a:r>
          </a:p>
          <a:p>
            <a:pPr lvl="1"/>
            <a:r>
              <a:rPr lang="en-US" dirty="0"/>
              <a:t>Help you clear your PL-900 exam</a:t>
            </a:r>
          </a:p>
          <a:p>
            <a:pPr lvl="1"/>
            <a:r>
              <a:rPr lang="en-US" dirty="0"/>
              <a:t>Help you get comfortable with the Power Platform</a:t>
            </a:r>
          </a:p>
          <a:p>
            <a:pPr lvl="2"/>
            <a:r>
              <a:rPr lang="en-US" dirty="0"/>
              <a:t>Avoid headaches and confusion I expended for you! </a:t>
            </a:r>
            <a:r>
              <a:rPr lang="en-US" dirty="0">
                <a:sym typeface="Wingdings" pitchFamily="2" charset="2"/>
              </a:rPr>
              <a:t></a:t>
            </a:r>
            <a:endParaRPr lang="en-US" dirty="0"/>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sz="3200" dirty="0"/>
              <a:t>Power Virtual Agents and what can it do for you</a:t>
            </a:r>
          </a:p>
        </p:txBody>
      </p:sp>
      <p:sp>
        <p:nvSpPr>
          <p:cNvPr id="4" name="Content Placeholder 3">
            <a:extLst>
              <a:ext uri="{FF2B5EF4-FFF2-40B4-BE49-F238E27FC236}">
                <a16:creationId xmlns:a16="http://schemas.microsoft.com/office/drawing/2014/main" id="{F40B41F4-6BB4-28DA-1539-70EF2996252E}"/>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DAA05F3D-E12E-4DA7-B8C6-63ED5D2971DB}"/>
              </a:ext>
            </a:extLst>
          </p:cNvPr>
          <p:cNvSpPr/>
          <p:nvPr/>
        </p:nvSpPr>
        <p:spPr bwMode="auto">
          <a:xfrm>
            <a:off x="332099" y="1093500"/>
            <a:ext cx="4158000" cy="2812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marL="0" lvl="1">
              <a:spcBef>
                <a:spcPts val="450"/>
              </a:spcBef>
              <a:spcAft>
                <a:spcPts val="450"/>
              </a:spcAft>
            </a:pPr>
            <a:r>
              <a:rPr lang="en-US" dirty="0">
                <a:solidFill>
                  <a:schemeClr val="tx1"/>
                </a:solidFill>
                <a:latin typeface="+mj-lt"/>
              </a:rPr>
              <a:t>Power Virtual Agents can</a:t>
            </a:r>
          </a:p>
          <a:p>
            <a:pPr marL="257175" lvl="1" indent="-257175">
              <a:spcBef>
                <a:spcPts val="450"/>
              </a:spcBef>
              <a:spcAft>
                <a:spcPts val="450"/>
              </a:spcAft>
              <a:buFont typeface="Arial" panose="020B0604020202020204" pitchFamily="34" charset="0"/>
              <a:buChar char="•"/>
            </a:pPr>
            <a:r>
              <a:rPr lang="en-US" sz="1500" dirty="0">
                <a:solidFill>
                  <a:schemeClr val="tx1"/>
                </a:solidFill>
              </a:rPr>
              <a:t>Empower your teams </a:t>
            </a:r>
          </a:p>
          <a:p>
            <a:pPr marL="257175" lvl="1" indent="-257175">
              <a:spcBef>
                <a:spcPts val="450"/>
              </a:spcBef>
              <a:spcAft>
                <a:spcPts val="450"/>
              </a:spcAft>
              <a:buFont typeface="Arial" panose="020B0604020202020204" pitchFamily="34" charset="0"/>
              <a:buChar char="•"/>
            </a:pPr>
            <a:r>
              <a:rPr lang="en-US" sz="1500" dirty="0">
                <a:solidFill>
                  <a:schemeClr val="tx1"/>
                </a:solidFill>
              </a:rPr>
              <a:t>Reduce costs </a:t>
            </a:r>
          </a:p>
          <a:p>
            <a:pPr marL="257175" lvl="1" indent="-257175">
              <a:spcBef>
                <a:spcPts val="450"/>
              </a:spcBef>
              <a:spcAft>
                <a:spcPts val="450"/>
              </a:spcAft>
              <a:buFont typeface="Arial" panose="020B0604020202020204" pitchFamily="34" charset="0"/>
              <a:buChar char="•"/>
            </a:pPr>
            <a:r>
              <a:rPr lang="en-US" sz="1500" dirty="0">
                <a:solidFill>
                  <a:schemeClr val="tx1"/>
                </a:solidFill>
              </a:rPr>
              <a:t>Improve customer satisfaction</a:t>
            </a:r>
          </a:p>
          <a:p>
            <a:pPr marL="0" lvl="1">
              <a:spcBef>
                <a:spcPts val="450"/>
              </a:spcBef>
              <a:spcAft>
                <a:spcPts val="450"/>
              </a:spcAft>
            </a:pPr>
            <a:endParaRPr lang="en-US" sz="1500" dirty="0">
              <a:solidFill>
                <a:srgbClr val="FF0000"/>
              </a:solidFill>
            </a:endParaRP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4670999" y="1093500"/>
            <a:ext cx="4158000" cy="2812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Highlights of Power Virtual Agents</a:t>
            </a:r>
          </a:p>
          <a:p>
            <a:pPr marL="257175" indent="-257175">
              <a:spcBef>
                <a:spcPts val="450"/>
              </a:spcBef>
              <a:spcAft>
                <a:spcPts val="450"/>
              </a:spcAft>
              <a:buFont typeface="Arial" panose="020B0604020202020204" pitchFamily="34" charset="0"/>
              <a:buChar char="•"/>
            </a:pPr>
            <a:r>
              <a:rPr lang="en-US" sz="1500" dirty="0">
                <a:solidFill>
                  <a:schemeClr val="tx1"/>
                </a:solidFill>
              </a:rPr>
              <a:t>Get started in seconds</a:t>
            </a:r>
          </a:p>
          <a:p>
            <a:pPr marL="257175" indent="-257175">
              <a:spcBef>
                <a:spcPts val="450"/>
              </a:spcBef>
              <a:spcAft>
                <a:spcPts val="450"/>
              </a:spcAft>
              <a:buFont typeface="Arial" panose="020B0604020202020204" pitchFamily="34" charset="0"/>
              <a:buChar char="•"/>
            </a:pPr>
            <a:r>
              <a:rPr lang="en-US" sz="1500" dirty="0">
                <a:solidFill>
                  <a:schemeClr val="tx1"/>
                </a:solidFill>
              </a:rPr>
              <a:t>Empower your subject matter experts.</a:t>
            </a:r>
          </a:p>
          <a:p>
            <a:pPr marL="257175" indent="-257175">
              <a:spcBef>
                <a:spcPts val="450"/>
              </a:spcBef>
              <a:spcAft>
                <a:spcPts val="450"/>
              </a:spcAft>
              <a:buFont typeface="Arial" panose="020B0604020202020204" pitchFamily="34" charset="0"/>
              <a:buChar char="•"/>
            </a:pPr>
            <a:r>
              <a:rPr lang="en-US" sz="1500" dirty="0">
                <a:solidFill>
                  <a:schemeClr val="tx1"/>
                </a:solidFill>
              </a:rPr>
              <a:t>Enable rich, natural conversations.</a:t>
            </a:r>
          </a:p>
          <a:p>
            <a:pPr marL="257175" indent="-257175">
              <a:spcBef>
                <a:spcPts val="450"/>
              </a:spcBef>
              <a:spcAft>
                <a:spcPts val="450"/>
              </a:spcAft>
              <a:buFont typeface="Arial" panose="020B0604020202020204" pitchFamily="34" charset="0"/>
              <a:buChar char="•"/>
            </a:pPr>
            <a:r>
              <a:rPr lang="en-US" sz="1500" dirty="0">
                <a:solidFill>
                  <a:schemeClr val="tx1"/>
                </a:solidFill>
              </a:rPr>
              <a:t>Enable chatbots to take action. </a:t>
            </a:r>
          </a:p>
          <a:p>
            <a:pPr marL="257175" indent="-257175">
              <a:spcBef>
                <a:spcPts val="450"/>
              </a:spcBef>
              <a:spcAft>
                <a:spcPts val="450"/>
              </a:spcAft>
              <a:buFont typeface="Arial" panose="020B0604020202020204" pitchFamily="34" charset="0"/>
              <a:buChar char="•"/>
            </a:pPr>
            <a:r>
              <a:rPr lang="en-US" sz="1500" dirty="0">
                <a:solidFill>
                  <a:schemeClr val="tx1"/>
                </a:solidFill>
              </a:rPr>
              <a:t>Monitor and improve chatbot performance.</a:t>
            </a:r>
          </a:p>
          <a:p>
            <a:pPr marL="257175" indent="-257175">
              <a:spcBef>
                <a:spcPts val="450"/>
              </a:spcBef>
              <a:spcAft>
                <a:spcPts val="450"/>
              </a:spcAft>
              <a:buFont typeface="Arial" panose="020B0604020202020204" pitchFamily="34" charset="0"/>
              <a:buChar char="•"/>
            </a:pPr>
            <a:r>
              <a:rPr lang="en-US" sz="1500" dirty="0">
                <a:solidFill>
                  <a:schemeClr val="tx1"/>
                </a:solidFill>
              </a:rPr>
              <a:t>Better together. </a:t>
            </a:r>
          </a:p>
        </p:txBody>
      </p:sp>
    </p:spTree>
    <p:extLst>
      <p:ext uri="{BB962C8B-B14F-4D97-AF65-F5344CB8AC3E}">
        <p14:creationId xmlns:p14="http://schemas.microsoft.com/office/powerpoint/2010/main" val="35314324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dirty="0"/>
              <a:t>Power Virtual Agents components - Topics</a:t>
            </a:r>
          </a:p>
        </p:txBody>
      </p:sp>
      <p:sp>
        <p:nvSpPr>
          <p:cNvPr id="6" name="Content Placeholder 5">
            <a:extLst>
              <a:ext uri="{FF2B5EF4-FFF2-40B4-BE49-F238E27FC236}">
                <a16:creationId xmlns:a16="http://schemas.microsoft.com/office/drawing/2014/main" id="{C1F53561-50E8-F5B0-F930-67F3469208CD}"/>
              </a:ext>
            </a:extLst>
          </p:cNvPr>
          <p:cNvSpPr>
            <a:spLocks noGrp="1"/>
          </p:cNvSpPr>
          <p:nvPr>
            <p:ph idx="1"/>
          </p:nvPr>
        </p:nvSpPr>
        <p:spPr/>
        <p:txBody>
          <a:bodyPr/>
          <a:lstStyle/>
          <a:p>
            <a:endParaRPr lang="en-US"/>
          </a:p>
        </p:txBody>
      </p:sp>
      <p:sp>
        <p:nvSpPr>
          <p:cNvPr id="11" name="Rectangle 10">
            <a:extLst>
              <a:ext uri="{FF2B5EF4-FFF2-40B4-BE49-F238E27FC236}">
                <a16:creationId xmlns:a16="http://schemas.microsoft.com/office/drawing/2014/main" id="{41D6219B-7E9E-4AA5-8069-54A71AA44E01}"/>
              </a:ext>
            </a:extLst>
          </p:cNvPr>
          <p:cNvSpPr>
            <a:spLocks/>
          </p:cNvSpPr>
          <p:nvPr/>
        </p:nvSpPr>
        <p:spPr bwMode="auto">
          <a:xfrm>
            <a:off x="438913" y="1093499"/>
            <a:ext cx="4051218" cy="190687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r>
              <a:rPr lang="en-US" b="1" dirty="0">
                <a:solidFill>
                  <a:schemeClr val="tx1"/>
                </a:solidFill>
                <a:latin typeface="+mj-lt"/>
              </a:rPr>
              <a:t>Topics</a:t>
            </a:r>
          </a:p>
          <a:p>
            <a:pPr defTabSz="699354" fontAlgn="base"/>
            <a:r>
              <a:rPr lang="en-US" sz="1500" dirty="0">
                <a:solidFill>
                  <a:schemeClr val="tx1"/>
                </a:solidFill>
              </a:rPr>
              <a:t>A topic defines how a chatbot conversation plays out. You can:</a:t>
            </a:r>
          </a:p>
          <a:p>
            <a:pPr marL="257175" indent="-257175" defTabSz="699354" fontAlgn="base">
              <a:buFont typeface="Arial" panose="020B0604020202020204" pitchFamily="34" charset="0"/>
              <a:buChar char="•"/>
            </a:pPr>
            <a:r>
              <a:rPr lang="en-US" sz="1500" dirty="0">
                <a:solidFill>
                  <a:schemeClr val="tx1"/>
                </a:solidFill>
              </a:rPr>
              <a:t>Author topics by customizing provided templates</a:t>
            </a:r>
          </a:p>
          <a:p>
            <a:pPr marL="257175" indent="-257175" defTabSz="699354" fontAlgn="base">
              <a:buFont typeface="Arial" panose="020B0604020202020204" pitchFamily="34" charset="0"/>
              <a:buChar char="•"/>
            </a:pPr>
            <a:r>
              <a:rPr lang="en-US" sz="1500" dirty="0">
                <a:solidFill>
                  <a:schemeClr val="tx1"/>
                </a:solidFill>
              </a:rPr>
              <a:t>Create new topics from scratch</a:t>
            </a:r>
          </a:p>
          <a:p>
            <a:pPr marL="257175" indent="-257175" defTabSz="699354" fontAlgn="base">
              <a:buFont typeface="Arial" panose="020B0604020202020204" pitchFamily="34" charset="0"/>
              <a:buChar char="•"/>
            </a:pPr>
            <a:r>
              <a:rPr lang="en-US" sz="1500" dirty="0">
                <a:solidFill>
                  <a:schemeClr val="tx1"/>
                </a:solidFill>
              </a:rPr>
              <a:t>Get suggestions from existing help sites</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3" y="3164682"/>
            <a:ext cx="4051218" cy="12668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altLang="zh-CN" b="1" dirty="0">
                <a:solidFill>
                  <a:schemeClr val="tx1"/>
                </a:solidFill>
                <a:latin typeface="+mj-lt"/>
              </a:rPr>
              <a:t>Topic types</a:t>
            </a:r>
          </a:p>
          <a:p>
            <a:pPr defTabSz="699354" fontAlgn="base">
              <a:spcBef>
                <a:spcPct val="0"/>
              </a:spcBef>
              <a:spcAft>
                <a:spcPct val="0"/>
              </a:spcAft>
            </a:pPr>
            <a:r>
              <a:rPr lang="en-US" sz="1500" dirty="0">
                <a:solidFill>
                  <a:schemeClr val="tx1"/>
                </a:solidFill>
              </a:rPr>
              <a:t>User Topics</a:t>
            </a:r>
          </a:p>
          <a:p>
            <a:pPr defTabSz="699354" fontAlgn="base">
              <a:spcBef>
                <a:spcPct val="0"/>
              </a:spcBef>
              <a:spcAft>
                <a:spcPct val="0"/>
              </a:spcAft>
            </a:pPr>
            <a:r>
              <a:rPr lang="en-US" sz="1500" dirty="0">
                <a:solidFill>
                  <a:schemeClr val="tx1"/>
                </a:solidFill>
              </a:rPr>
              <a:t>System Topics</a:t>
            </a:r>
            <a:endParaRPr lang="en-US" sz="135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Topics">
            <a:extLst>
              <a:ext uri="{FF2B5EF4-FFF2-40B4-BE49-F238E27FC236}">
                <a16:creationId xmlns:a16="http://schemas.microsoft.com/office/drawing/2014/main" id="{F4DB1DB6-0D73-4035-880B-1AD631197309}"/>
              </a:ext>
            </a:extLst>
          </p:cNvPr>
          <p:cNvPicPr>
            <a:picLocks noChangeAspect="1"/>
          </p:cNvPicPr>
          <p:nvPr/>
        </p:nvPicPr>
        <p:blipFill>
          <a:blip r:embed="rId3"/>
          <a:stretch>
            <a:fillRect/>
          </a:stretch>
        </p:blipFill>
        <p:spPr>
          <a:xfrm>
            <a:off x="4871324" y="1326005"/>
            <a:ext cx="3589760" cy="2968250"/>
          </a:xfrm>
          <a:prstGeom prst="rect">
            <a:avLst/>
          </a:prstGeom>
        </p:spPr>
      </p:pic>
    </p:spTree>
    <p:extLst>
      <p:ext uri="{BB962C8B-B14F-4D97-AF65-F5344CB8AC3E}">
        <p14:creationId xmlns:p14="http://schemas.microsoft.com/office/powerpoint/2010/main" val="30546267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sz="3200" dirty="0"/>
              <a:t>Power Virtual Agents components - Entities</a:t>
            </a:r>
          </a:p>
        </p:txBody>
      </p:sp>
      <p:sp>
        <p:nvSpPr>
          <p:cNvPr id="6" name="Content Placeholder 5">
            <a:extLst>
              <a:ext uri="{FF2B5EF4-FFF2-40B4-BE49-F238E27FC236}">
                <a16:creationId xmlns:a16="http://schemas.microsoft.com/office/drawing/2014/main" id="{3C361FC1-D386-22F4-6AF3-2AB973582ACF}"/>
              </a:ext>
            </a:extLst>
          </p:cNvPr>
          <p:cNvSpPr>
            <a:spLocks noGrp="1"/>
          </p:cNvSpPr>
          <p:nvPr>
            <p:ph idx="1"/>
          </p:nvPr>
        </p:nvSpPr>
        <p:spPr/>
        <p:txBody>
          <a:bodyPr/>
          <a:lstStyle/>
          <a:p>
            <a:endParaRPr lang="en-US"/>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2" y="2818482"/>
            <a:ext cx="4077766" cy="16184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Entit</a:t>
            </a:r>
            <a:r>
              <a:rPr lang="en-US" altLang="zh-CN" b="1" dirty="0">
                <a:solidFill>
                  <a:schemeClr val="tx1"/>
                </a:solidFill>
                <a:latin typeface="+mj-lt"/>
              </a:rPr>
              <a:t>y</a:t>
            </a:r>
            <a:r>
              <a:rPr lang="en-US" b="1" dirty="0">
                <a:solidFill>
                  <a:schemeClr val="tx1"/>
                </a:solidFill>
                <a:latin typeface="+mj-lt"/>
              </a:rPr>
              <a:t> types</a:t>
            </a:r>
          </a:p>
          <a:p>
            <a:pPr defTabSz="699354" fontAlgn="base">
              <a:spcBef>
                <a:spcPct val="0"/>
              </a:spcBef>
              <a:spcAft>
                <a:spcPct val="0"/>
              </a:spcAft>
            </a:pPr>
            <a:r>
              <a:rPr lang="en-US" sz="1500" dirty="0">
                <a:solidFill>
                  <a:schemeClr val="tx1"/>
                </a:solidFill>
              </a:rPr>
              <a:t>Prebuilt entities</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Represents the most commonly used information in real-word dialogs.</a:t>
            </a:r>
          </a:p>
          <a:p>
            <a:pPr defTabSz="699354" fontAlgn="base">
              <a:spcBef>
                <a:spcPct val="0"/>
              </a:spcBef>
              <a:spcAft>
                <a:spcPct val="0"/>
              </a:spcAft>
            </a:pPr>
            <a:r>
              <a:rPr lang="en-US" sz="1500" dirty="0">
                <a:solidFill>
                  <a:schemeClr val="tx1"/>
                </a:solidFill>
              </a:rPr>
              <a:t>Custom entities</a:t>
            </a:r>
            <a:endParaRPr lang="en-US" sz="135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ECCC90-96F8-444A-8BE7-9B03DFEF8B54}"/>
              </a:ext>
            </a:extLst>
          </p:cNvPr>
          <p:cNvSpPr>
            <a:spLocks/>
          </p:cNvSpPr>
          <p:nvPr/>
        </p:nvSpPr>
        <p:spPr bwMode="auto">
          <a:xfrm>
            <a:off x="438913" y="1093501"/>
            <a:ext cx="407776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Entities</a:t>
            </a:r>
          </a:p>
          <a:p>
            <a:pPr defTabSz="699354" fontAlgn="base">
              <a:spcBef>
                <a:spcPct val="0"/>
              </a:spcBef>
              <a:spcAft>
                <a:spcPct val="0"/>
              </a:spcAft>
            </a:pPr>
            <a:r>
              <a:rPr lang="en-US" sz="1500" dirty="0">
                <a:solidFill>
                  <a:schemeClr val="tx1"/>
                </a:solidFill>
                <a:ea typeface="Segoe UI" pitchFamily="34" charset="0"/>
                <a:cs typeface="Segoe UI" pitchFamily="34" charset="0"/>
              </a:rPr>
              <a:t>An entity can be viewed as an information unit that represents a certain type of a real-world subject, like a phone number, zip code, city, or even a person's name.</a:t>
            </a:r>
            <a:endParaRPr lang="en-US" sz="1350" dirty="0">
              <a:solidFill>
                <a:srgbClr val="000000"/>
              </a:solidFill>
              <a:latin typeface="Segoe"/>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Entities">
            <a:extLst>
              <a:ext uri="{FF2B5EF4-FFF2-40B4-BE49-F238E27FC236}">
                <a16:creationId xmlns:a16="http://schemas.microsoft.com/office/drawing/2014/main" id="{85166CBD-0894-4235-A368-848D663005B2}"/>
              </a:ext>
            </a:extLst>
          </p:cNvPr>
          <p:cNvPicPr>
            <a:picLocks noChangeAspect="1"/>
          </p:cNvPicPr>
          <p:nvPr/>
        </p:nvPicPr>
        <p:blipFill rotWithShape="1">
          <a:blip r:embed="rId3"/>
          <a:srcRect b="40511"/>
          <a:stretch/>
        </p:blipFill>
        <p:spPr>
          <a:xfrm>
            <a:off x="5031693" y="1277896"/>
            <a:ext cx="3414286" cy="2902219"/>
          </a:xfrm>
          <a:prstGeom prst="rect">
            <a:avLst/>
          </a:prstGeom>
        </p:spPr>
      </p:pic>
    </p:spTree>
    <p:extLst>
      <p:ext uri="{BB962C8B-B14F-4D97-AF65-F5344CB8AC3E}">
        <p14:creationId xmlns:p14="http://schemas.microsoft.com/office/powerpoint/2010/main" val="23711536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sz="3200" dirty="0"/>
              <a:t>Power Virtual Agents components - </a:t>
            </a:r>
            <a:r>
              <a:rPr lang="en-US" sz="1800" b="1" dirty="0"/>
              <a:t>Actions</a:t>
            </a:r>
            <a:endParaRPr lang="en-US" sz="3200" dirty="0"/>
          </a:p>
        </p:txBody>
      </p:sp>
      <p:sp>
        <p:nvSpPr>
          <p:cNvPr id="5" name="Content Placeholder 4">
            <a:extLst>
              <a:ext uri="{FF2B5EF4-FFF2-40B4-BE49-F238E27FC236}">
                <a16:creationId xmlns:a16="http://schemas.microsoft.com/office/drawing/2014/main" id="{5BC4339E-F066-215F-3AFD-0765E7845418}"/>
              </a:ext>
            </a:extLst>
          </p:cNvPr>
          <p:cNvSpPr>
            <a:spLocks noGrp="1"/>
          </p:cNvSpPr>
          <p:nvPr>
            <p:ph idx="1"/>
          </p:nvPr>
        </p:nvSpPr>
        <p:spPr/>
        <p:txBody>
          <a:bodyPr/>
          <a:lstStyle/>
          <a:p>
            <a:endParaRPr lang="en-US"/>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3" y="1093500"/>
            <a:ext cx="3986783" cy="28355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Actions</a:t>
            </a:r>
          </a:p>
          <a:p>
            <a:pPr defTabSz="699354" fontAlgn="base">
              <a:spcBef>
                <a:spcPct val="0"/>
              </a:spcBef>
              <a:spcAft>
                <a:spcPct val="0"/>
              </a:spcAft>
            </a:pPr>
            <a:r>
              <a:rPr lang="en-US" sz="1500" dirty="0">
                <a:solidFill>
                  <a:schemeClr val="tx1"/>
                </a:solidFill>
              </a:rPr>
              <a:t>Enable your chatbot to perform an action by calling a Microsoft Power Automate flow. You can:</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Call flows from within topics.</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Utilize flows that have already been created in your Power Apps environment.</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Create a flow from within the Power Virtual Agents authoring canvas.</a:t>
            </a:r>
          </a:p>
          <a:p>
            <a:pPr defTabSz="699354" fontAlgn="base">
              <a:spcBef>
                <a:spcPct val="0"/>
              </a:spcBef>
              <a:spcAft>
                <a:spcPct val="0"/>
              </a:spcAft>
            </a:pPr>
            <a:endParaRPr lang="en-US" sz="135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7" name="Picture 6" descr="A screenshot of a actions">
            <a:extLst>
              <a:ext uri="{FF2B5EF4-FFF2-40B4-BE49-F238E27FC236}">
                <a16:creationId xmlns:a16="http://schemas.microsoft.com/office/drawing/2014/main" id="{A1F2C273-018C-4C8E-922C-8F394A47AD8C}"/>
              </a:ext>
            </a:extLst>
          </p:cNvPr>
          <p:cNvPicPr>
            <a:picLocks noChangeAspect="1"/>
          </p:cNvPicPr>
          <p:nvPr/>
        </p:nvPicPr>
        <p:blipFill rotWithShape="1">
          <a:blip r:embed="rId3"/>
          <a:srcRect l="12169" t="6183" r="21314" b="1803"/>
          <a:stretch/>
        </p:blipFill>
        <p:spPr>
          <a:xfrm>
            <a:off x="4736934" y="1222733"/>
            <a:ext cx="3858540" cy="3079603"/>
          </a:xfrm>
          <a:prstGeom prst="rect">
            <a:avLst/>
          </a:prstGeom>
        </p:spPr>
      </p:pic>
    </p:spTree>
    <p:extLst>
      <p:ext uri="{BB962C8B-B14F-4D97-AF65-F5344CB8AC3E}">
        <p14:creationId xmlns:p14="http://schemas.microsoft.com/office/powerpoint/2010/main" val="16808437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sz="3200" dirty="0"/>
              <a:t>Power Virtual Agents components - </a:t>
            </a:r>
            <a:r>
              <a:rPr lang="en-US" sz="1800" b="1" dirty="0"/>
              <a:t>Publishing</a:t>
            </a:r>
            <a:endParaRPr lang="en-US" sz="3200" dirty="0"/>
          </a:p>
        </p:txBody>
      </p:sp>
      <p:sp>
        <p:nvSpPr>
          <p:cNvPr id="7" name="Content Placeholder 6">
            <a:extLst>
              <a:ext uri="{FF2B5EF4-FFF2-40B4-BE49-F238E27FC236}">
                <a16:creationId xmlns:a16="http://schemas.microsoft.com/office/drawing/2014/main" id="{13D19861-664A-D01C-B115-5B961B261CF7}"/>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A530B65A-E50A-4B12-A826-05A85A01DC50}"/>
              </a:ext>
            </a:extLst>
          </p:cNvPr>
          <p:cNvSpPr>
            <a:spLocks/>
          </p:cNvSpPr>
          <p:nvPr/>
        </p:nvSpPr>
        <p:spPr bwMode="auto">
          <a:xfrm>
            <a:off x="438913" y="1093500"/>
            <a:ext cx="4077766" cy="32641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dirty="0">
                <a:solidFill>
                  <a:schemeClr val="tx1"/>
                </a:solidFill>
                <a:latin typeface="+mj-lt"/>
              </a:rPr>
              <a:t>Publishing</a:t>
            </a:r>
          </a:p>
          <a:p>
            <a:pPr defTabSz="699354" fontAlgn="base">
              <a:spcBef>
                <a:spcPct val="0"/>
              </a:spcBef>
              <a:spcAft>
                <a:spcPct val="0"/>
              </a:spcAft>
            </a:pPr>
            <a:r>
              <a:rPr lang="en-US" sz="1500" dirty="0">
                <a:solidFill>
                  <a:schemeClr val="tx1"/>
                </a:solidFill>
              </a:rPr>
              <a:t>Publish chatbots to engage with your customers on multiple platforms or channels</a:t>
            </a:r>
            <a:r>
              <a:rPr lang="en-US" sz="1500" dirty="0">
                <a:solidFill>
                  <a:srgbClr val="000000"/>
                </a:solidFill>
                <a:latin typeface="Segoe"/>
              </a:rPr>
              <a:t>.</a:t>
            </a:r>
          </a:p>
          <a:p>
            <a:pPr defTabSz="699354" fontAlgn="base">
              <a:spcBef>
                <a:spcPct val="0"/>
              </a:spcBef>
              <a:spcAft>
                <a:spcPct val="0"/>
              </a:spcAft>
            </a:pPr>
            <a:endParaRPr lang="en-US" sz="1500" dirty="0">
              <a:solidFill>
                <a:srgbClr val="000000"/>
              </a:solidFill>
              <a:latin typeface="Segoe"/>
            </a:endParaRPr>
          </a:p>
          <a:p>
            <a:pPr defTabSz="699354" fontAlgn="base">
              <a:spcBef>
                <a:spcPct val="0"/>
              </a:spcBef>
              <a:spcAft>
                <a:spcPct val="0"/>
              </a:spcAft>
            </a:pPr>
            <a:r>
              <a:rPr lang="en-US" dirty="0">
                <a:solidFill>
                  <a:srgbClr val="000000"/>
                </a:solidFill>
                <a:latin typeface="+mj-lt"/>
              </a:rPr>
              <a:t>Platforms or channels include:</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Websites</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Mobile app</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Facebook</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Microsoft Teams</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Skype</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Cortana</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Slack</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etc.</a:t>
            </a: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Publish">
            <a:extLst>
              <a:ext uri="{FF2B5EF4-FFF2-40B4-BE49-F238E27FC236}">
                <a16:creationId xmlns:a16="http://schemas.microsoft.com/office/drawing/2014/main" id="{C32E2100-F68F-47F6-A722-54B66EB8C201}"/>
              </a:ext>
            </a:extLst>
          </p:cNvPr>
          <p:cNvPicPr>
            <a:picLocks noChangeAspect="1"/>
          </p:cNvPicPr>
          <p:nvPr/>
        </p:nvPicPr>
        <p:blipFill rotWithShape="1">
          <a:blip r:embed="rId3"/>
          <a:srcRect r="60862" b="49987"/>
          <a:stretch/>
        </p:blipFill>
        <p:spPr>
          <a:xfrm>
            <a:off x="4899396" y="1543147"/>
            <a:ext cx="3533617" cy="2364893"/>
          </a:xfrm>
          <a:prstGeom prst="rect">
            <a:avLst/>
          </a:prstGeom>
        </p:spPr>
      </p:pic>
    </p:spTree>
    <p:extLst>
      <p:ext uri="{BB962C8B-B14F-4D97-AF65-F5344CB8AC3E}">
        <p14:creationId xmlns:p14="http://schemas.microsoft.com/office/powerpoint/2010/main" val="1079340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sz="3600" dirty="0"/>
              <a:t>Create a chatbot</a:t>
            </a:r>
          </a:p>
        </p:txBody>
      </p:sp>
      <p:sp>
        <p:nvSpPr>
          <p:cNvPr id="5" name="Content Placeholder 4">
            <a:extLst>
              <a:ext uri="{FF2B5EF4-FFF2-40B4-BE49-F238E27FC236}">
                <a16:creationId xmlns:a16="http://schemas.microsoft.com/office/drawing/2014/main" id="{4CF681AF-EF8A-7084-2340-DB08F5864E6F}"/>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2308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Create a new bot</a:t>
            </a:r>
          </a:p>
          <a:p>
            <a:pPr defTabSz="433388">
              <a:spcBef>
                <a:spcPct val="0"/>
              </a:spcBef>
              <a:spcAft>
                <a:spcPct val="35000"/>
              </a:spcAft>
            </a:pPr>
            <a:r>
              <a:rPr lang="en-US" sz="1500" dirty="0">
                <a:solidFill>
                  <a:schemeClr val="tx1"/>
                </a:solidFill>
              </a:rPr>
              <a:t>G</a:t>
            </a:r>
            <a:r>
              <a:rPr lang="pl-PL" sz="1500" dirty="0">
                <a:solidFill>
                  <a:schemeClr val="tx1"/>
                </a:solidFill>
              </a:rPr>
              <a:t>o to </a:t>
            </a:r>
            <a:r>
              <a:rPr lang="pl-PL" sz="1500" dirty="0">
                <a:solidFill>
                  <a:schemeClr val="tx1"/>
                </a:solidFill>
                <a:hlinkClick r:id="rId3"/>
              </a:rPr>
              <a:t>https://aka.ms/TryPVA</a:t>
            </a:r>
            <a:endParaRPr lang="en-US" sz="1500" dirty="0">
              <a:solidFill>
                <a:schemeClr val="tx1"/>
              </a:solidFill>
            </a:endParaRPr>
          </a:p>
          <a:p>
            <a:pPr defTabSz="433388">
              <a:spcBef>
                <a:spcPct val="0"/>
              </a:spcBef>
              <a:spcAft>
                <a:spcPct val="35000"/>
              </a:spcAft>
            </a:pPr>
            <a:r>
              <a:rPr lang="en-US" sz="1500" dirty="0">
                <a:solidFill>
                  <a:schemeClr val="tx1"/>
                </a:solidFill>
              </a:rPr>
              <a:t>Select Start Free, and then sign in with your work email address</a:t>
            </a:r>
          </a:p>
          <a:p>
            <a:pPr marL="257175" indent="-257175" defTabSz="433388">
              <a:spcBef>
                <a:spcPct val="0"/>
              </a:spcBef>
              <a:spcAft>
                <a:spcPct val="35000"/>
              </a:spcAft>
              <a:buFont typeface="Arial" panose="020B0604020202020204" pitchFamily="34" charset="0"/>
              <a:buChar char="•"/>
            </a:pPr>
            <a:r>
              <a:rPr lang="en-US" sz="1500" dirty="0">
                <a:solidFill>
                  <a:schemeClr val="tx1"/>
                </a:solidFill>
              </a:rPr>
              <a:t>Choose a name for your chatbot</a:t>
            </a:r>
          </a:p>
          <a:p>
            <a:pPr marL="257175" indent="-257175" defTabSz="433388">
              <a:spcBef>
                <a:spcPct val="0"/>
              </a:spcBef>
              <a:spcAft>
                <a:spcPct val="35000"/>
              </a:spcAft>
              <a:buFont typeface="Arial" panose="020B0604020202020204" pitchFamily="34" charset="0"/>
              <a:buChar char="•"/>
            </a:pPr>
            <a:r>
              <a:rPr lang="en-US" sz="1500" dirty="0">
                <a:solidFill>
                  <a:schemeClr val="tx1"/>
                </a:solidFill>
              </a:rPr>
              <a:t>Select Create</a:t>
            </a:r>
            <a:endParaRPr lang="en-IN" sz="1500" dirty="0">
              <a:solidFill>
                <a:schemeClr val="tx1"/>
              </a:solidFill>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332100" y="3215462"/>
            <a:ext cx="4184999" cy="158513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Other operations</a:t>
            </a:r>
          </a:p>
          <a:p>
            <a:pPr defTabSz="433388">
              <a:spcBef>
                <a:spcPct val="0"/>
              </a:spcBef>
              <a:spcAft>
                <a:spcPct val="35000"/>
              </a:spcAft>
            </a:pPr>
            <a:r>
              <a:rPr lang="en-US" sz="1500" dirty="0">
                <a:solidFill>
                  <a:schemeClr val="tx1"/>
                </a:solidFill>
              </a:rPr>
              <a:t>Create additional chatbots.</a:t>
            </a:r>
          </a:p>
          <a:p>
            <a:pPr defTabSz="433388">
              <a:spcBef>
                <a:spcPct val="0"/>
              </a:spcBef>
              <a:spcAft>
                <a:spcPct val="35000"/>
              </a:spcAft>
            </a:pPr>
            <a:r>
              <a:rPr lang="en-US" sz="1500" dirty="0">
                <a:solidFill>
                  <a:schemeClr val="tx1"/>
                </a:solidFill>
              </a:rPr>
              <a:t>Delete a chatbot.</a:t>
            </a:r>
          </a:p>
        </p:txBody>
      </p:sp>
      <p:pic>
        <p:nvPicPr>
          <p:cNvPr id="9" name="Picture 2" descr="A screenshot of Create a new bot">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4"/>
          <a:srcRect l="24306" t="2108" r="1166" b="2470"/>
          <a:stretch/>
        </p:blipFill>
        <p:spPr bwMode="auto">
          <a:xfrm>
            <a:off x="4998720" y="1432560"/>
            <a:ext cx="3444241" cy="3017521"/>
          </a:xfrm>
          <a:prstGeom prst="rect">
            <a:avLst/>
          </a:prstGeom>
          <a:noFill/>
          <a:ln w="19050">
            <a:noFill/>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5977117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sz="3600" dirty="0"/>
              <a:t>Create a </a:t>
            </a:r>
            <a:r>
              <a:rPr lang="en-US" altLang="zh-CN" sz="3600" dirty="0"/>
              <a:t>topic</a:t>
            </a:r>
            <a:endParaRPr lang="en-US" sz="3600" dirty="0"/>
          </a:p>
        </p:txBody>
      </p:sp>
      <p:sp>
        <p:nvSpPr>
          <p:cNvPr id="5" name="Content Placeholder 4">
            <a:extLst>
              <a:ext uri="{FF2B5EF4-FFF2-40B4-BE49-F238E27FC236}">
                <a16:creationId xmlns:a16="http://schemas.microsoft.com/office/drawing/2014/main" id="{84F1EF4D-4DA6-2339-F2C7-758CE29443D1}"/>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2308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Create a topic</a:t>
            </a:r>
          </a:p>
          <a:p>
            <a:pPr defTabSz="433388">
              <a:spcBef>
                <a:spcPct val="0"/>
              </a:spcBef>
              <a:spcAft>
                <a:spcPct val="35000"/>
              </a:spcAft>
            </a:pPr>
            <a:r>
              <a:rPr lang="en-US" sz="1500" dirty="0">
                <a:solidFill>
                  <a:schemeClr val="tx1"/>
                </a:solidFill>
              </a:rPr>
              <a:t>G</a:t>
            </a:r>
            <a:r>
              <a:rPr lang="pl-PL" sz="1500" dirty="0">
                <a:solidFill>
                  <a:schemeClr val="tx1"/>
                </a:solidFill>
              </a:rPr>
              <a:t>o to </a:t>
            </a:r>
            <a:r>
              <a:rPr lang="en-US" sz="1500" b="1" dirty="0">
                <a:solidFill>
                  <a:schemeClr val="tx1"/>
                </a:solidFill>
              </a:rPr>
              <a:t>Topics</a:t>
            </a:r>
            <a:r>
              <a:rPr lang="en-US" sz="1500" dirty="0">
                <a:solidFill>
                  <a:schemeClr val="tx1"/>
                </a:solidFill>
              </a:rPr>
              <a:t> tab.</a:t>
            </a:r>
          </a:p>
          <a:p>
            <a:pPr defTabSz="433388">
              <a:spcBef>
                <a:spcPct val="0"/>
              </a:spcBef>
              <a:spcAft>
                <a:spcPct val="35000"/>
              </a:spcAft>
            </a:pPr>
            <a:r>
              <a:rPr lang="en-US" sz="1500" dirty="0">
                <a:solidFill>
                  <a:schemeClr val="tx1"/>
                </a:solidFill>
              </a:rPr>
              <a:t>Select New topic.</a:t>
            </a:r>
          </a:p>
          <a:p>
            <a:pPr defTabSz="433388">
              <a:spcBef>
                <a:spcPct val="0"/>
              </a:spcBef>
              <a:spcAft>
                <a:spcPct val="35000"/>
              </a:spcAft>
            </a:pPr>
            <a:r>
              <a:rPr lang="en-US" sz="1500" dirty="0">
                <a:solidFill>
                  <a:schemeClr val="tx1"/>
                </a:solidFill>
              </a:rPr>
              <a:t>Specify a name, description, and one or more trigger phrases for the topic.</a:t>
            </a:r>
            <a:endParaRPr lang="en-IN" sz="1500" dirty="0">
              <a:solidFill>
                <a:schemeClr val="tx1"/>
              </a:solidFill>
            </a:endParaRPr>
          </a:p>
        </p:txBody>
      </p:sp>
      <p:pic>
        <p:nvPicPr>
          <p:cNvPr id="9" name="Picture 2" descr="supported data locations.">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3"/>
          <a:srcRect l="24306" t="2108" r="1166" b="2470"/>
          <a:stretch/>
        </p:blipFill>
        <p:spPr bwMode="auto">
          <a:xfrm>
            <a:off x="4998720" y="1432560"/>
            <a:ext cx="3444241" cy="3017521"/>
          </a:xfrm>
          <a:prstGeom prst="rect">
            <a:avLst/>
          </a:prstGeom>
          <a:noFill/>
          <a:ln w="19050">
            <a:noFill/>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7" name="Picture 6" descr="A screenshot of create a topic">
            <a:extLst>
              <a:ext uri="{FF2B5EF4-FFF2-40B4-BE49-F238E27FC236}">
                <a16:creationId xmlns:a16="http://schemas.microsoft.com/office/drawing/2014/main" id="{CC1B91D2-63B0-4773-813F-F6E69981028D}"/>
              </a:ext>
            </a:extLst>
          </p:cNvPr>
          <p:cNvPicPr>
            <a:picLocks noChangeAspect="1"/>
          </p:cNvPicPr>
          <p:nvPr/>
        </p:nvPicPr>
        <p:blipFill rotWithShape="1">
          <a:blip r:embed="rId4"/>
          <a:srcRect r="32437"/>
          <a:stretch/>
        </p:blipFill>
        <p:spPr>
          <a:xfrm>
            <a:off x="4786042" y="1201816"/>
            <a:ext cx="3851566" cy="3479006"/>
          </a:xfrm>
          <a:prstGeom prst="rect">
            <a:avLst/>
          </a:prstGeom>
        </p:spPr>
      </p:pic>
    </p:spTree>
    <p:extLst>
      <p:ext uri="{BB962C8B-B14F-4D97-AF65-F5344CB8AC3E}">
        <p14:creationId xmlns:p14="http://schemas.microsoft.com/office/powerpoint/2010/main" val="23261125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pPr lvl="1"/>
            <a:r>
              <a:rPr lang="en-US" sz="2700" dirty="0">
                <a:solidFill>
                  <a:schemeClr val="bg1"/>
                </a:solidFill>
                <a:latin typeface="+mj-lt"/>
              </a:rPr>
              <a:t>Work with topics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p:txBody>
          <a:bodyPr/>
          <a:lstStyle/>
          <a:p>
            <a:pPr marL="0" lvl="1"/>
            <a:r>
              <a:rPr lang="en-US" sz="1800" dirty="0">
                <a:latin typeface="+mj-lt"/>
              </a:rPr>
              <a:t>Design the topic’s conversation path</a:t>
            </a:r>
          </a:p>
        </p:txBody>
      </p:sp>
      <p:sp>
        <p:nvSpPr>
          <p:cNvPr id="26" name="Text Placeholder 5">
            <a:extLst>
              <a:ext uri="{FF2B5EF4-FFF2-40B4-BE49-F238E27FC236}">
                <a16:creationId xmlns:a16="http://schemas.microsoft.com/office/drawing/2014/main" id="{4703D408-0F46-4912-ABB7-EBEE408E4CB8}"/>
              </a:ext>
            </a:extLst>
          </p:cNvPr>
          <p:cNvSpPr>
            <a:spLocks noGrp="1"/>
          </p:cNvSpPr>
          <p:nvPr>
            <p:ph type="body" sz="quarter" idx="4294967295"/>
          </p:nvPr>
        </p:nvSpPr>
        <p:spPr>
          <a:xfrm>
            <a:off x="0" y="1931988"/>
            <a:ext cx="4184650" cy="1603375"/>
          </a:xfrm>
        </p:spPr>
        <p:txBody>
          <a:bodyPr>
            <a:normAutofit/>
          </a:bodyPr>
          <a:lstStyle/>
          <a:p>
            <a:pPr marL="214313" indent="-214313">
              <a:buFont typeface="Arial" panose="020B0604020202020204" pitchFamily="34" charset="0"/>
              <a:buChar char="•"/>
            </a:pPr>
            <a:r>
              <a:rPr lang="en-US" sz="1350" dirty="0"/>
              <a:t>Ask a question</a:t>
            </a:r>
          </a:p>
          <a:p>
            <a:pPr marL="214313" indent="-214313">
              <a:buFont typeface="Arial" panose="020B0604020202020204" pitchFamily="34" charset="0"/>
              <a:buChar char="•"/>
            </a:pPr>
            <a:r>
              <a:rPr lang="en-US" sz="1350" dirty="0"/>
              <a:t>Call an action</a:t>
            </a:r>
          </a:p>
          <a:p>
            <a:pPr marL="214313" indent="-214313">
              <a:buFont typeface="Arial" panose="020B0604020202020204" pitchFamily="34" charset="0"/>
              <a:buChar char="•"/>
            </a:pPr>
            <a:r>
              <a:rPr lang="en-US" sz="1350" dirty="0"/>
              <a:t>Show a message</a:t>
            </a:r>
          </a:p>
          <a:p>
            <a:pPr marL="214313" indent="-214313">
              <a:buFont typeface="Arial" panose="020B0604020202020204" pitchFamily="34" charset="0"/>
              <a:buChar char="•"/>
            </a:pPr>
            <a:r>
              <a:rPr lang="en-US" sz="1350" dirty="0"/>
              <a:t>Go to another topic</a:t>
            </a:r>
          </a:p>
          <a:p>
            <a:pPr marL="214313" indent="-214313">
              <a:buFont typeface="Arial" panose="020B0604020202020204" pitchFamily="34" charset="0"/>
              <a:buChar char="•"/>
            </a:pPr>
            <a:r>
              <a:rPr lang="en-US" sz="1350" dirty="0"/>
              <a:t>End the conversation</a:t>
            </a:r>
          </a:p>
          <a:p>
            <a:pPr marL="214313" indent="-214313">
              <a:buFont typeface="Arial" panose="020B0604020202020204" pitchFamily="34" charset="0"/>
              <a:buChar char="•"/>
            </a:pPr>
            <a:r>
              <a:rPr lang="en-US" sz="1350" dirty="0"/>
              <a:t>Branch based on a condition</a:t>
            </a:r>
          </a:p>
        </p:txBody>
      </p:sp>
      <p:sp>
        <p:nvSpPr>
          <p:cNvPr id="18" name="Rectangle 17" descr="Rectangle around the image">
            <a:extLst>
              <a:ext uri="{FF2B5EF4-FFF2-40B4-BE49-F238E27FC236}">
                <a16:creationId xmlns:a16="http://schemas.microsoft.com/office/drawing/2014/main" id="{DF380A28-C1A1-4377-B0B6-25296760648F}"/>
              </a:ext>
            </a:extLst>
          </p:cNvPr>
          <p:cNvSpPr/>
          <p:nvPr/>
        </p:nvSpPr>
        <p:spPr bwMode="auto">
          <a:xfrm>
            <a:off x="4714200" y="1092673"/>
            <a:ext cx="3990600" cy="3167402"/>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30" name="Picture 29" descr="A screenshot of inserting nodes into conversation path">
            <a:extLst>
              <a:ext uri="{FF2B5EF4-FFF2-40B4-BE49-F238E27FC236}">
                <a16:creationId xmlns:a16="http://schemas.microsoft.com/office/drawing/2014/main" id="{6FD69E40-476B-4415-869B-7C3045BFA93F}"/>
              </a:ext>
            </a:extLst>
          </p:cNvPr>
          <p:cNvPicPr>
            <a:picLocks noChangeAspect="1"/>
          </p:cNvPicPr>
          <p:nvPr/>
        </p:nvPicPr>
        <p:blipFill rotWithShape="1">
          <a:blip r:embed="rId3"/>
          <a:srcRect t="25289"/>
          <a:stretch/>
        </p:blipFill>
        <p:spPr>
          <a:xfrm>
            <a:off x="5486401" y="1355418"/>
            <a:ext cx="2650331" cy="2641909"/>
          </a:xfrm>
          <a:prstGeom prst="rect">
            <a:avLst/>
          </a:prstGeom>
        </p:spPr>
      </p:pic>
      <p:sp>
        <p:nvSpPr>
          <p:cNvPr id="23" name="Text Placeholder 2">
            <a:extLst>
              <a:ext uri="{FF2B5EF4-FFF2-40B4-BE49-F238E27FC236}">
                <a16:creationId xmlns:a16="http://schemas.microsoft.com/office/drawing/2014/main" id="{D51330C8-4882-41F9-B73D-05A3B35C99E1}"/>
              </a:ext>
            </a:extLst>
          </p:cNvPr>
          <p:cNvSpPr txBox="1">
            <a:spLocks/>
          </p:cNvSpPr>
          <p:nvPr/>
        </p:nvSpPr>
        <p:spPr>
          <a:xfrm>
            <a:off x="332101" y="1621256"/>
            <a:ext cx="4184483" cy="2539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mj-lt"/>
              </a:rPr>
              <a:t>Insert nodes into the conversation path</a:t>
            </a:r>
          </a:p>
        </p:txBody>
      </p:sp>
      <p:sp>
        <p:nvSpPr>
          <p:cNvPr id="16" name="Text Placeholder 2">
            <a:extLst>
              <a:ext uri="{FF2B5EF4-FFF2-40B4-BE49-F238E27FC236}">
                <a16:creationId xmlns:a16="http://schemas.microsoft.com/office/drawing/2014/main" id="{D9817E4D-CDF6-4C64-99B1-FBD1943DC2E8}"/>
              </a:ext>
            </a:extLst>
          </p:cNvPr>
          <p:cNvSpPr txBox="1">
            <a:spLocks/>
          </p:cNvSpPr>
          <p:nvPr/>
        </p:nvSpPr>
        <p:spPr>
          <a:xfrm>
            <a:off x="332101" y="3592747"/>
            <a:ext cx="4184483" cy="2539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mj-lt"/>
              </a:rPr>
              <a:t>Delete nodes</a:t>
            </a:r>
          </a:p>
        </p:txBody>
      </p:sp>
    </p:spTree>
    <p:extLst>
      <p:ext uri="{BB962C8B-B14F-4D97-AF65-F5344CB8AC3E}">
        <p14:creationId xmlns:p14="http://schemas.microsoft.com/office/powerpoint/2010/main" val="26090469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dirty="0"/>
              <a:t>Test a chatbot</a:t>
            </a:r>
          </a:p>
        </p:txBody>
      </p:sp>
      <p:sp>
        <p:nvSpPr>
          <p:cNvPr id="6" name="Content Placeholder 5">
            <a:extLst>
              <a:ext uri="{FF2B5EF4-FFF2-40B4-BE49-F238E27FC236}">
                <a16:creationId xmlns:a16="http://schemas.microsoft.com/office/drawing/2014/main" id="{67340290-0330-DCA1-824C-FDA457248F3A}"/>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257371"/>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Test a topic in the Test bot pane</a:t>
            </a:r>
          </a:p>
          <a:p>
            <a:pPr defTabSz="433388">
              <a:spcBef>
                <a:spcPct val="0"/>
              </a:spcBef>
              <a:spcAft>
                <a:spcPct val="35000"/>
              </a:spcAft>
            </a:pPr>
            <a:r>
              <a:rPr lang="en-US" sz="1500" dirty="0">
                <a:solidFill>
                  <a:schemeClr val="tx1"/>
                </a:solidFill>
              </a:rPr>
              <a:t>Select Test your bot</a:t>
            </a:r>
          </a:p>
          <a:p>
            <a:pPr defTabSz="433388">
              <a:spcBef>
                <a:spcPct val="0"/>
              </a:spcBef>
              <a:spcAft>
                <a:spcPct val="35000"/>
              </a:spcAft>
            </a:pPr>
            <a:r>
              <a:rPr lang="en-US" sz="1500" dirty="0">
                <a:solidFill>
                  <a:schemeClr val="tx1"/>
                </a:solidFill>
              </a:rPr>
              <a:t>Click Reset at top of Test bot pane</a:t>
            </a:r>
          </a:p>
          <a:p>
            <a:pPr defTabSz="433388">
              <a:spcBef>
                <a:spcPct val="0"/>
              </a:spcBef>
              <a:spcAft>
                <a:spcPct val="35000"/>
              </a:spcAft>
            </a:pPr>
            <a:r>
              <a:rPr lang="en-US" sz="1500" dirty="0">
                <a:solidFill>
                  <a:schemeClr val="tx1"/>
                </a:solidFill>
              </a:rPr>
              <a:t>Enter a trigger phrase for the topic</a:t>
            </a:r>
          </a:p>
          <a:p>
            <a:pPr defTabSz="433388">
              <a:spcBef>
                <a:spcPct val="0"/>
              </a:spcBef>
              <a:spcAft>
                <a:spcPct val="35000"/>
              </a:spcAft>
            </a:pPr>
            <a:r>
              <a:rPr lang="en-US" sz="1500" dirty="0">
                <a:solidFill>
                  <a:schemeClr val="tx1"/>
                </a:solidFill>
              </a:rPr>
              <a:t>Test it flows as designed in the topic</a:t>
            </a:r>
          </a:p>
          <a:p>
            <a:pPr defTabSz="433388">
              <a:spcBef>
                <a:spcPct val="0"/>
              </a:spcBef>
              <a:spcAft>
                <a:spcPct val="35000"/>
              </a:spcAft>
            </a:pPr>
            <a:r>
              <a:rPr lang="en-US" sz="1500" dirty="0">
                <a:solidFill>
                  <a:schemeClr val="tx1"/>
                </a:solidFill>
              </a:rPr>
              <a:t>Revise conversation path in Authoring canvas</a:t>
            </a:r>
          </a:p>
        </p:txBody>
      </p:sp>
      <p:sp>
        <p:nvSpPr>
          <p:cNvPr id="15" name="Rectangle 14">
            <a:extLst>
              <a:ext uri="{FF2B5EF4-FFF2-40B4-BE49-F238E27FC236}">
                <a16:creationId xmlns:a16="http://schemas.microsoft.com/office/drawing/2014/main" id="{7F4D6492-7E50-4222-9987-B147F44725A9}"/>
              </a:ext>
            </a:extLst>
          </p:cNvPr>
          <p:cNvSpPr/>
          <p:nvPr/>
        </p:nvSpPr>
        <p:spPr>
          <a:xfrm>
            <a:off x="332100" y="3451682"/>
            <a:ext cx="4184999" cy="134891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Track through the topic’s conversation path</a:t>
            </a:r>
          </a:p>
          <a:p>
            <a:pPr defTabSz="433388">
              <a:spcBef>
                <a:spcPct val="0"/>
              </a:spcBef>
              <a:spcAft>
                <a:spcPct val="35000"/>
              </a:spcAft>
            </a:pPr>
            <a:r>
              <a:rPr lang="en-US" sz="1500" dirty="0">
                <a:solidFill>
                  <a:schemeClr val="tx1"/>
                </a:solidFill>
              </a:rPr>
              <a:t>Set Track between topics to On</a:t>
            </a:r>
          </a:p>
        </p:txBody>
      </p:sp>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natural conversation">
            <a:extLst>
              <a:ext uri="{FF2B5EF4-FFF2-40B4-BE49-F238E27FC236}">
                <a16:creationId xmlns:a16="http://schemas.microsoft.com/office/drawing/2014/main" id="{7767D666-EBDF-4155-808B-1F9ECF2E0E75}"/>
              </a:ext>
            </a:extLst>
          </p:cNvPr>
          <p:cNvPicPr>
            <a:picLocks noChangeAspect="1"/>
          </p:cNvPicPr>
          <p:nvPr/>
        </p:nvPicPr>
        <p:blipFill>
          <a:blip r:embed="rId3"/>
          <a:stretch>
            <a:fillRect/>
          </a:stretch>
        </p:blipFill>
        <p:spPr>
          <a:xfrm>
            <a:off x="4776988" y="1164704"/>
            <a:ext cx="3869302" cy="3587504"/>
          </a:xfrm>
          <a:prstGeom prst="rect">
            <a:avLst/>
          </a:prstGeom>
        </p:spPr>
      </p:pic>
    </p:spTree>
    <p:extLst>
      <p:ext uri="{BB962C8B-B14F-4D97-AF65-F5344CB8AC3E}">
        <p14:creationId xmlns:p14="http://schemas.microsoft.com/office/powerpoint/2010/main" val="3016288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EFF08-D445-4A87-9FA9-56A2C29875C4}"/>
              </a:ext>
            </a:extLst>
          </p:cNvPr>
          <p:cNvSpPr>
            <a:spLocks noGrp="1"/>
          </p:cNvSpPr>
          <p:nvPr>
            <p:ph type="title"/>
          </p:nvPr>
        </p:nvSpPr>
        <p:spPr/>
        <p:txBody>
          <a:bodyPr/>
          <a:lstStyle/>
          <a:p>
            <a:r>
              <a:rPr lang="en-US" dirty="0"/>
              <a:t>Publish a chatbot</a:t>
            </a:r>
          </a:p>
        </p:txBody>
      </p:sp>
      <p:sp>
        <p:nvSpPr>
          <p:cNvPr id="4" name="Content Placeholder 3">
            <a:extLst>
              <a:ext uri="{FF2B5EF4-FFF2-40B4-BE49-F238E27FC236}">
                <a16:creationId xmlns:a16="http://schemas.microsoft.com/office/drawing/2014/main" id="{C75135C0-6603-EB95-5803-66B0DBA5037B}"/>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C73729A3-1623-4DBA-81D0-80E3C8346293}"/>
              </a:ext>
            </a:extLst>
          </p:cNvPr>
          <p:cNvSpPr>
            <a:spLocks/>
          </p:cNvSpPr>
          <p:nvPr/>
        </p:nvSpPr>
        <p:spPr bwMode="auto">
          <a:xfrm>
            <a:off x="332100" y="1093500"/>
            <a:ext cx="4050000"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r>
              <a:rPr lang="en-US" dirty="0">
                <a:solidFill>
                  <a:schemeClr val="tx1"/>
                </a:solidFill>
                <a:latin typeface="+mj-lt"/>
              </a:rPr>
              <a:t>Publish the latest chatbot content: </a:t>
            </a:r>
          </a:p>
          <a:p>
            <a:pPr>
              <a:spcBef>
                <a:spcPts val="450"/>
              </a:spcBef>
            </a:pPr>
            <a:r>
              <a:rPr lang="en-US" sz="1500" dirty="0">
                <a:solidFill>
                  <a:schemeClr val="tx1"/>
                </a:solidFill>
              </a:rPr>
              <a:t>Go to the Publish tab on the side navigation pane.</a:t>
            </a:r>
          </a:p>
          <a:p>
            <a:pPr>
              <a:spcBef>
                <a:spcPts val="450"/>
              </a:spcBef>
            </a:pPr>
            <a:r>
              <a:rPr lang="en-US" sz="1500" dirty="0">
                <a:solidFill>
                  <a:schemeClr val="tx1"/>
                </a:solidFill>
              </a:rPr>
              <a:t>Select Publish.</a:t>
            </a:r>
          </a:p>
        </p:txBody>
      </p:sp>
      <p:sp>
        <p:nvSpPr>
          <p:cNvPr id="15" name="Rectangle 14">
            <a:extLst>
              <a:ext uri="{FF2B5EF4-FFF2-40B4-BE49-F238E27FC236}">
                <a16:creationId xmlns:a16="http://schemas.microsoft.com/office/drawing/2014/main" id="{9703F434-2865-4621-BF51-6B6D9683EBE1}"/>
              </a:ext>
            </a:extLst>
          </p:cNvPr>
          <p:cNvSpPr>
            <a:spLocks/>
          </p:cNvSpPr>
          <p:nvPr/>
        </p:nvSpPr>
        <p:spPr bwMode="auto">
          <a:xfrm>
            <a:off x="4713791" y="1093500"/>
            <a:ext cx="4050000"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fontAlgn="base">
              <a:spcBef>
                <a:spcPts val="450"/>
              </a:spcBef>
              <a:spcAft>
                <a:spcPct val="0"/>
              </a:spcAft>
            </a:pPr>
            <a:r>
              <a:rPr lang="en-US" dirty="0">
                <a:solidFill>
                  <a:schemeClr val="tx1"/>
                </a:solidFill>
                <a:latin typeface="+mj-lt"/>
              </a:rPr>
              <a:t>Configure channels:</a:t>
            </a:r>
          </a:p>
          <a:p>
            <a:pPr fontAlgn="base">
              <a:spcBef>
                <a:spcPts val="450"/>
              </a:spcBef>
              <a:spcAft>
                <a:spcPct val="0"/>
              </a:spcAft>
            </a:pPr>
            <a:r>
              <a:rPr lang="en-US" sz="1500" dirty="0">
                <a:solidFill>
                  <a:schemeClr val="tx1"/>
                </a:solidFill>
              </a:rPr>
              <a:t>After publishing your bot at least once, you can add channels to make the bot reachable by your customers. </a:t>
            </a:r>
          </a:p>
        </p:txBody>
      </p:sp>
      <p:pic>
        <p:nvPicPr>
          <p:cNvPr id="5" name="Picture 4" descr="Validate latest bot content for publish.">
            <a:extLst>
              <a:ext uri="{FF2B5EF4-FFF2-40B4-BE49-F238E27FC236}">
                <a16:creationId xmlns:a16="http://schemas.microsoft.com/office/drawing/2014/main" id="{3E3BA34A-E26A-4830-9C46-8F0B027BCDA9}"/>
              </a:ext>
            </a:extLst>
          </p:cNvPr>
          <p:cNvPicPr>
            <a:picLocks noChangeAspect="1"/>
          </p:cNvPicPr>
          <p:nvPr/>
        </p:nvPicPr>
        <p:blipFill>
          <a:blip r:embed="rId3"/>
          <a:stretch>
            <a:fillRect/>
          </a:stretch>
        </p:blipFill>
        <p:spPr>
          <a:xfrm>
            <a:off x="438913" y="2707772"/>
            <a:ext cx="3874770" cy="2029349"/>
          </a:xfrm>
          <a:prstGeom prst="rect">
            <a:avLst/>
          </a:prstGeom>
        </p:spPr>
      </p:pic>
      <p:pic>
        <p:nvPicPr>
          <p:cNvPr id="7" name="Picture 6" descr="Channel settings.">
            <a:extLst>
              <a:ext uri="{FF2B5EF4-FFF2-40B4-BE49-F238E27FC236}">
                <a16:creationId xmlns:a16="http://schemas.microsoft.com/office/drawing/2014/main" id="{44FECCB5-FB48-43ED-B55F-2A9EE3ED21A3}"/>
              </a:ext>
            </a:extLst>
          </p:cNvPr>
          <p:cNvPicPr>
            <a:picLocks noChangeAspect="1"/>
          </p:cNvPicPr>
          <p:nvPr/>
        </p:nvPicPr>
        <p:blipFill rotWithShape="1">
          <a:blip r:embed="rId4"/>
          <a:srcRect l="15476" b="-1323"/>
          <a:stretch/>
        </p:blipFill>
        <p:spPr>
          <a:xfrm>
            <a:off x="4802249" y="2707771"/>
            <a:ext cx="3873082" cy="2004497"/>
          </a:xfrm>
          <a:prstGeom prst="rect">
            <a:avLst/>
          </a:prstGeom>
          <a:ln>
            <a:noFill/>
          </a:ln>
        </p:spPr>
      </p:pic>
      <p:sp>
        <p:nvSpPr>
          <p:cNvPr id="8" name="Rectangle 7" descr="Rectangle around image">
            <a:extLst>
              <a:ext uri="{FF2B5EF4-FFF2-40B4-BE49-F238E27FC236}">
                <a16:creationId xmlns:a16="http://schemas.microsoft.com/office/drawing/2014/main" id="{E7EA061F-4013-4791-8EE6-EA98811F92BE}"/>
              </a:ext>
            </a:extLst>
          </p:cNvPr>
          <p:cNvSpPr/>
          <p:nvPr/>
        </p:nvSpPr>
        <p:spPr bwMode="auto">
          <a:xfrm>
            <a:off x="343987" y="2631966"/>
            <a:ext cx="4049999" cy="2180962"/>
          </a:xfrm>
          <a:prstGeom prst="rect">
            <a:avLst/>
          </a:prstGeom>
          <a:noFill/>
          <a:ln w="19050">
            <a:solidFill>
              <a:srgbClr val="0B556A"/>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endParaRPr lang="en-US" sz="1050" dirty="0">
              <a:latin typeface="+mj-lt"/>
              <a:ea typeface="Segoe UI" pitchFamily="34" charset="0"/>
              <a:cs typeface="Segoe UI" pitchFamily="34" charset="0"/>
            </a:endParaRPr>
          </a:p>
        </p:txBody>
      </p:sp>
      <p:sp>
        <p:nvSpPr>
          <p:cNvPr id="9" name="Rectangle 8" descr="Rectangle around image">
            <a:extLst>
              <a:ext uri="{FF2B5EF4-FFF2-40B4-BE49-F238E27FC236}">
                <a16:creationId xmlns:a16="http://schemas.microsoft.com/office/drawing/2014/main" id="{E4A56327-CF64-4B48-82E0-882EAA1925E5}"/>
              </a:ext>
            </a:extLst>
          </p:cNvPr>
          <p:cNvSpPr/>
          <p:nvPr/>
        </p:nvSpPr>
        <p:spPr bwMode="auto">
          <a:xfrm>
            <a:off x="4713791" y="2631967"/>
            <a:ext cx="4049999" cy="2169755"/>
          </a:xfrm>
          <a:prstGeom prst="rect">
            <a:avLst/>
          </a:prstGeom>
          <a:noFill/>
          <a:ln w="19050">
            <a:solidFill>
              <a:srgbClr val="0B556A"/>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endParaRPr lang="en-US" sz="1050" dirty="0">
              <a:latin typeface="+mj-lt"/>
              <a:ea typeface="Segoe UI" pitchFamily="34" charset="0"/>
              <a:cs typeface="Segoe UI" pitchFamily="34" charset="0"/>
            </a:endParaRPr>
          </a:p>
        </p:txBody>
      </p:sp>
    </p:spTree>
    <p:extLst>
      <p:ext uri="{BB962C8B-B14F-4D97-AF65-F5344CB8AC3E}">
        <p14:creationId xmlns:p14="http://schemas.microsoft.com/office/powerpoint/2010/main" val="3509533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3" name="Content Placeholder 2">
            <a:extLst>
              <a:ext uri="{FF2B5EF4-FFF2-40B4-BE49-F238E27FC236}">
                <a16:creationId xmlns:a16="http://schemas.microsoft.com/office/drawing/2014/main" id="{44DFE4AE-2238-2FCB-2EA8-9E77278B1FC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F56734C-6134-4A81-AE62-E47426862C90}"/>
              </a:ext>
            </a:extLst>
          </p:cNvPr>
          <p:cNvPicPr>
            <a:picLocks noChangeAspect="1"/>
          </p:cNvPicPr>
          <p:nvPr/>
        </p:nvPicPr>
        <p:blipFill>
          <a:blip r:embed="rId2"/>
          <a:stretch>
            <a:fillRect/>
          </a:stretch>
        </p:blipFill>
        <p:spPr>
          <a:xfrm>
            <a:off x="2036146" y="680392"/>
            <a:ext cx="5071708" cy="3921296"/>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sz="3600" dirty="0"/>
              <a:t>Analyzing a chatbot</a:t>
            </a:r>
          </a:p>
        </p:txBody>
      </p:sp>
      <p:sp>
        <p:nvSpPr>
          <p:cNvPr id="6" name="Content Placeholder 5">
            <a:extLst>
              <a:ext uri="{FF2B5EF4-FFF2-40B4-BE49-F238E27FC236}">
                <a16:creationId xmlns:a16="http://schemas.microsoft.com/office/drawing/2014/main" id="{92E0166C-01FD-4589-6B6F-D893A8110A8B}"/>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4403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altLang="zh-CN" dirty="0">
                <a:solidFill>
                  <a:schemeClr val="tx1"/>
                </a:solidFill>
                <a:latin typeface="+mj-lt"/>
              </a:rPr>
              <a:t>View analytics</a:t>
            </a:r>
          </a:p>
          <a:p>
            <a:pPr defTabSz="433388">
              <a:spcBef>
                <a:spcPct val="0"/>
              </a:spcBef>
              <a:spcAft>
                <a:spcPct val="35000"/>
              </a:spcAft>
            </a:pPr>
            <a:r>
              <a:rPr lang="en-US" altLang="zh-CN" sz="1500" dirty="0">
                <a:solidFill>
                  <a:schemeClr val="tx1"/>
                </a:solidFill>
              </a:rPr>
              <a:t>Engagement over time chart</a:t>
            </a:r>
          </a:p>
          <a:p>
            <a:pPr defTabSz="433388">
              <a:spcBef>
                <a:spcPct val="0"/>
              </a:spcBef>
              <a:spcAft>
                <a:spcPct val="35000"/>
              </a:spcAft>
            </a:pPr>
            <a:r>
              <a:rPr lang="en-US" altLang="zh-CN" sz="1500" dirty="0">
                <a:solidFill>
                  <a:schemeClr val="tx1"/>
                </a:solidFill>
              </a:rPr>
              <a:t>Session outcomes over time chart</a:t>
            </a:r>
          </a:p>
          <a:p>
            <a:pPr defTabSz="433388">
              <a:spcBef>
                <a:spcPct val="0"/>
              </a:spcBef>
              <a:spcAft>
                <a:spcPct val="35000"/>
              </a:spcAft>
            </a:pPr>
            <a:r>
              <a:rPr lang="en-US" altLang="zh-CN" sz="1500" dirty="0">
                <a:solidFill>
                  <a:schemeClr val="tx1"/>
                </a:solidFill>
              </a:rPr>
              <a:t>Resolution rate drivers chart</a:t>
            </a:r>
          </a:p>
          <a:p>
            <a:pPr defTabSz="433388">
              <a:spcBef>
                <a:spcPct val="0"/>
              </a:spcBef>
              <a:spcAft>
                <a:spcPct val="35000"/>
              </a:spcAft>
            </a:pPr>
            <a:r>
              <a:rPr lang="en-US" altLang="zh-CN" sz="1500" dirty="0">
                <a:solidFill>
                  <a:schemeClr val="tx1"/>
                </a:solidFill>
              </a:rPr>
              <a:t>Escalation rate drivers chart</a:t>
            </a:r>
          </a:p>
          <a:p>
            <a:pPr defTabSz="433388">
              <a:spcBef>
                <a:spcPct val="0"/>
              </a:spcBef>
              <a:spcAft>
                <a:spcPct val="35000"/>
              </a:spcAft>
            </a:pPr>
            <a:r>
              <a:rPr lang="en-US" altLang="zh-CN" sz="1500" dirty="0">
                <a:solidFill>
                  <a:schemeClr val="tx1"/>
                </a:solidFill>
              </a:rPr>
              <a:t>Abandon rate drivers chart</a:t>
            </a:r>
          </a:p>
          <a:p>
            <a:pPr defTabSz="433388">
              <a:spcBef>
                <a:spcPct val="0"/>
              </a:spcBef>
              <a:spcAft>
                <a:spcPct val="35000"/>
              </a:spcAft>
            </a:pPr>
            <a:endParaRPr lang="en-US" altLang="zh-CN" sz="1500" dirty="0">
              <a:solidFill>
                <a:schemeClr val="tx1"/>
              </a:solidFill>
            </a:endParaRPr>
          </a:p>
          <a:p>
            <a:pPr defTabSz="433388">
              <a:spcBef>
                <a:spcPct val="0"/>
              </a:spcBef>
              <a:spcAft>
                <a:spcPct val="35000"/>
              </a:spcAft>
            </a:pPr>
            <a:endParaRPr lang="en-US" altLang="zh-CN" dirty="0">
              <a:solidFill>
                <a:schemeClr val="tx1"/>
              </a:solidFill>
              <a:latin typeface="+mj-lt"/>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332100" y="3223261"/>
            <a:ext cx="4184999" cy="157733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View billed sessions for chatbots</a:t>
            </a:r>
          </a:p>
          <a:p>
            <a:pPr defTabSz="433388">
              <a:spcBef>
                <a:spcPct val="0"/>
              </a:spcBef>
              <a:spcAft>
                <a:spcPct val="35000"/>
              </a:spcAft>
            </a:pPr>
            <a:r>
              <a:rPr lang="en-US" sz="1500" dirty="0">
                <a:solidFill>
                  <a:schemeClr val="tx1"/>
                </a:solidFill>
              </a:rPr>
              <a:t>The billed session begins when a user topic is triggered. </a:t>
            </a:r>
          </a:p>
          <a:p>
            <a:pPr defTabSz="433388">
              <a:spcBef>
                <a:spcPct val="0"/>
              </a:spcBef>
              <a:spcAft>
                <a:spcPct val="35000"/>
              </a:spcAft>
            </a:pPr>
            <a:r>
              <a:rPr lang="en-US" sz="1500" dirty="0">
                <a:solidFill>
                  <a:schemeClr val="tx1"/>
                </a:solidFill>
              </a:rPr>
              <a:t>Find the number of billed sessions for your bot</a:t>
            </a:r>
          </a:p>
        </p:txBody>
      </p:sp>
      <p:sp>
        <p:nvSpPr>
          <p:cNvPr id="3" name="Rectangle 2" descr="Rectangle around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Power Virtual Agents Analytics">
            <a:extLst>
              <a:ext uri="{FF2B5EF4-FFF2-40B4-BE49-F238E27FC236}">
                <a16:creationId xmlns:a16="http://schemas.microsoft.com/office/drawing/2014/main" id="{4B7C2EAC-B888-4535-8BE9-A6733094BEAF}"/>
              </a:ext>
            </a:extLst>
          </p:cNvPr>
          <p:cNvPicPr>
            <a:picLocks noChangeAspect="1"/>
          </p:cNvPicPr>
          <p:nvPr/>
        </p:nvPicPr>
        <p:blipFill rotWithShape="1">
          <a:blip r:embed="rId3"/>
          <a:srcRect r="14129"/>
          <a:stretch/>
        </p:blipFill>
        <p:spPr>
          <a:xfrm>
            <a:off x="4794000" y="1656436"/>
            <a:ext cx="3830717" cy="2581226"/>
          </a:xfrm>
          <a:prstGeom prst="rect">
            <a:avLst/>
          </a:prstGeom>
        </p:spPr>
      </p:pic>
    </p:spTree>
    <p:extLst>
      <p:ext uri="{BB962C8B-B14F-4D97-AF65-F5344CB8AC3E}">
        <p14:creationId xmlns:p14="http://schemas.microsoft.com/office/powerpoint/2010/main" val="10220012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BI</a:t>
            </a:r>
          </a:p>
        </p:txBody>
      </p:sp>
    </p:spTree>
    <p:extLst>
      <p:ext uri="{BB962C8B-B14F-4D97-AF65-F5344CB8AC3E}">
        <p14:creationId xmlns:p14="http://schemas.microsoft.com/office/powerpoint/2010/main" val="22795754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What is Power BI?</a:t>
            </a:r>
          </a:p>
        </p:txBody>
      </p:sp>
      <p:sp>
        <p:nvSpPr>
          <p:cNvPr id="7" name="Content Placeholder 6">
            <a:extLst>
              <a:ext uri="{FF2B5EF4-FFF2-40B4-BE49-F238E27FC236}">
                <a16:creationId xmlns:a16="http://schemas.microsoft.com/office/drawing/2014/main" id="{4F38D953-CBDC-42BF-F9BD-6D6ECD4D5D89}"/>
              </a:ext>
            </a:extLst>
          </p:cNvPr>
          <p:cNvSpPr>
            <a:spLocks noGrp="1"/>
          </p:cNvSpPr>
          <p:nvPr>
            <p:ph idx="1"/>
          </p:nvPr>
        </p:nvSpPr>
        <p:spPr/>
        <p:txBody>
          <a:bodyPr/>
          <a:lstStyle/>
          <a:p>
            <a:endParaRPr lang="en-US"/>
          </a:p>
        </p:txBody>
      </p:sp>
      <p:sp>
        <p:nvSpPr>
          <p:cNvPr id="2" name="Rectangle 1">
            <a:extLst>
              <a:ext uri="{FF2B5EF4-FFF2-40B4-BE49-F238E27FC236}">
                <a16:creationId xmlns:a16="http://schemas.microsoft.com/office/drawing/2014/main" id="{309C6098-FC1C-40EC-856B-F7B28894CAA2}"/>
              </a:ext>
            </a:extLst>
          </p:cNvPr>
          <p:cNvSpPr/>
          <p:nvPr/>
        </p:nvSpPr>
        <p:spPr>
          <a:xfrm>
            <a:off x="441196" y="1269167"/>
            <a:ext cx="4070420" cy="875952"/>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500" dirty="0">
                <a:solidFill>
                  <a:schemeClr val="tx1"/>
                </a:solidFill>
              </a:rPr>
              <a:t>Self-service platform that helps you discover, analyze and visualize data in order to share and collaborate insights with your colleagues</a:t>
            </a:r>
            <a:endParaRPr lang="en-IN" sz="1500" dirty="0">
              <a:solidFill>
                <a:schemeClr val="tx1"/>
              </a:solidFill>
            </a:endParaRPr>
          </a:p>
        </p:txBody>
      </p:sp>
      <p:sp>
        <p:nvSpPr>
          <p:cNvPr id="3" name="Rectangle 2">
            <a:extLst>
              <a:ext uri="{FF2B5EF4-FFF2-40B4-BE49-F238E27FC236}">
                <a16:creationId xmlns:a16="http://schemas.microsoft.com/office/drawing/2014/main" id="{04340AFA-0183-4804-A042-0A560DF108E3}"/>
              </a:ext>
            </a:extLst>
          </p:cNvPr>
          <p:cNvSpPr/>
          <p:nvPr/>
        </p:nvSpPr>
        <p:spPr>
          <a:xfrm>
            <a:off x="4636621" y="1269167"/>
            <a:ext cx="4070420" cy="875952"/>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500" dirty="0">
                <a:solidFill>
                  <a:schemeClr val="tx1"/>
                </a:solidFill>
              </a:rPr>
              <a:t>Visualizations are interactive and scalable reports, based on collections of different data sources</a:t>
            </a:r>
          </a:p>
        </p:txBody>
      </p:sp>
      <p:pic>
        <p:nvPicPr>
          <p:cNvPr id="5" name="Picture 4" descr="Illustration of Microsoft Dynamics 365, Cloud, Microsoft Access, Microsoft Internet Explorer, Microsoft Excel, SQL and Mail Chimp that flows to Power BI and expands to a dashboard">
            <a:extLst>
              <a:ext uri="{FF2B5EF4-FFF2-40B4-BE49-F238E27FC236}">
                <a16:creationId xmlns:a16="http://schemas.microsoft.com/office/drawing/2014/main" id="{ACFD8200-3C23-4FD3-8C92-299B8BE96E1F}"/>
              </a:ext>
            </a:extLst>
          </p:cNvPr>
          <p:cNvPicPr>
            <a:picLocks noChangeAspect="1"/>
          </p:cNvPicPr>
          <p:nvPr/>
        </p:nvPicPr>
        <p:blipFill>
          <a:blip r:embed="rId3"/>
          <a:stretch>
            <a:fillRect/>
          </a:stretch>
        </p:blipFill>
        <p:spPr>
          <a:xfrm>
            <a:off x="441197" y="2279762"/>
            <a:ext cx="8265033" cy="2422017"/>
          </a:xfrm>
          <a:prstGeom prst="rect">
            <a:avLst/>
          </a:prstGeom>
          <a:ln w="19050">
            <a:solidFill>
              <a:schemeClr val="tx2"/>
            </a:solidFill>
          </a:ln>
        </p:spPr>
      </p:pic>
      <p:sp>
        <p:nvSpPr>
          <p:cNvPr id="11" name="TextBox 10">
            <a:extLst>
              <a:ext uri="{FF2B5EF4-FFF2-40B4-BE49-F238E27FC236}">
                <a16:creationId xmlns:a16="http://schemas.microsoft.com/office/drawing/2014/main" id="{30E53840-4391-4F80-AC29-CB8925BFDD55}"/>
              </a:ext>
            </a:extLst>
          </p:cNvPr>
          <p:cNvSpPr txBox="1"/>
          <p:nvPr/>
        </p:nvSpPr>
        <p:spPr>
          <a:xfrm>
            <a:off x="441197" y="4782221"/>
            <a:ext cx="6442870" cy="92333"/>
          </a:xfrm>
          <a:prstGeom prst="rect">
            <a:avLst/>
          </a:prstGeom>
          <a:noFill/>
        </p:spPr>
        <p:txBody>
          <a:bodyPr wrap="square" lIns="0" tIns="0" rIns="0" bIns="0">
            <a:noAutofit/>
          </a:bodyPr>
          <a:lstStyle/>
          <a:p>
            <a:r>
              <a:rPr lang="en-US" sz="600">
                <a:solidFill>
                  <a:schemeClr val="accent2"/>
                </a:solidFill>
              </a:rPr>
              <a:t>https://dpspowerbi.blob.core.windows.net/powerbi-prod-media/powerbi.microsoft.com/en-us/documentation/articles/powerbi-learning-0-0-what-is-power-bi/20160929090613/c0a0_1.png</a:t>
            </a:r>
          </a:p>
        </p:txBody>
      </p:sp>
      <p:pic>
        <p:nvPicPr>
          <p:cNvPr id="10" name="Picture 9" descr="Power BI Logo">
            <a:extLst>
              <a:ext uri="{FF2B5EF4-FFF2-40B4-BE49-F238E27FC236}">
                <a16:creationId xmlns:a16="http://schemas.microsoft.com/office/drawing/2014/main" id="{A1A99A66-186F-4DA0-8CC8-13F589F295EC}"/>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9432372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E6F54B7D-4EF9-4857-B45D-0711406A6EE0}"/>
              </a:ext>
            </a:extLst>
          </p:cNvPr>
          <p:cNvSpPr txBox="1">
            <a:spLocks/>
          </p:cNvSpPr>
          <p:nvPr/>
        </p:nvSpPr>
        <p:spPr>
          <a:xfrm>
            <a:off x="324068" y="1092672"/>
            <a:ext cx="8505951" cy="402882"/>
          </a:xfrm>
          <a:prstGeom prst="rect">
            <a:avLst/>
          </a:prstGeom>
        </p:spPr>
        <p:txBody>
          <a:bodyPr vert="horz" wrap="square" lIns="0" tIns="0" rIns="0" bIns="0" rtlCol="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kern="1200" spc="0" baseline="0">
                <a:solidFill>
                  <a:schemeClr val="tx1"/>
                </a:solidFill>
                <a:latin typeface="+mj-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defTabSz="685775">
              <a:spcBef>
                <a:spcPts val="450"/>
              </a:spcBef>
              <a:defRPr/>
            </a:pPr>
            <a:r>
              <a:rPr lang="en-US" sz="1800" dirty="0">
                <a:solidFill>
                  <a:srgbClr val="191919"/>
                </a:solidFill>
                <a:latin typeface="Segoe UI Semibold"/>
              </a:rPr>
              <a:t>Power BI concepts</a:t>
            </a:r>
          </a:p>
        </p:txBody>
      </p:sp>
      <p:sp>
        <p:nvSpPr>
          <p:cNvPr id="5" name="Text Placeholder 15">
            <a:extLst>
              <a:ext uri="{FF2B5EF4-FFF2-40B4-BE49-F238E27FC236}">
                <a16:creationId xmlns:a16="http://schemas.microsoft.com/office/drawing/2014/main" id="{BA7D56E1-DE18-47C2-85D2-CDA9CCF47138}"/>
              </a:ext>
            </a:extLst>
          </p:cNvPr>
          <p:cNvSpPr txBox="1">
            <a:spLocks/>
          </p:cNvSpPr>
          <p:nvPr/>
        </p:nvSpPr>
        <p:spPr>
          <a:xfrm>
            <a:off x="324067"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Capacities:</a:t>
            </a:r>
          </a:p>
          <a:p>
            <a:pPr lvl="1" defTabSz="685775">
              <a:spcBef>
                <a:spcPts val="294"/>
              </a:spcBef>
              <a:spcAft>
                <a:spcPts val="441"/>
              </a:spcAft>
              <a:defRPr/>
            </a:pPr>
            <a:r>
              <a:rPr lang="en-US" sz="1350" dirty="0">
                <a:solidFill>
                  <a:srgbClr val="191919"/>
                </a:solidFill>
                <a:latin typeface="Segoe UI"/>
              </a:rPr>
              <a:t>Set of resources used to host and deliver content</a:t>
            </a:r>
          </a:p>
          <a:p>
            <a:pPr lvl="1" defTabSz="685775">
              <a:spcBef>
                <a:spcPts val="294"/>
              </a:spcBef>
              <a:spcAft>
                <a:spcPts val="441"/>
              </a:spcAft>
              <a:defRPr/>
            </a:pPr>
            <a:r>
              <a:rPr lang="en-US" sz="1350" dirty="0">
                <a:solidFill>
                  <a:srgbClr val="191919"/>
                </a:solidFill>
                <a:latin typeface="Segoe UI"/>
              </a:rPr>
              <a:t>Either shared or dedicated</a:t>
            </a:r>
          </a:p>
        </p:txBody>
      </p:sp>
      <p:sp>
        <p:nvSpPr>
          <p:cNvPr id="6" name="Text Placeholder 18">
            <a:extLst>
              <a:ext uri="{FF2B5EF4-FFF2-40B4-BE49-F238E27FC236}">
                <a16:creationId xmlns:a16="http://schemas.microsoft.com/office/drawing/2014/main" id="{6C1BB4A0-7630-4A76-9F2E-F4BD0F6C60FF}"/>
              </a:ext>
            </a:extLst>
          </p:cNvPr>
          <p:cNvSpPr txBox="1">
            <a:spLocks/>
          </p:cNvSpPr>
          <p:nvPr/>
        </p:nvSpPr>
        <p:spPr>
          <a:xfrm>
            <a:off x="3208158"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Workspaces:</a:t>
            </a:r>
          </a:p>
          <a:p>
            <a:pPr lvl="1" defTabSz="685775">
              <a:spcBef>
                <a:spcPts val="294"/>
              </a:spcBef>
              <a:spcAft>
                <a:spcPts val="441"/>
              </a:spcAft>
              <a:defRPr/>
            </a:pPr>
            <a:r>
              <a:rPr lang="en-US" sz="1350" dirty="0">
                <a:solidFill>
                  <a:srgbClr val="191919"/>
                </a:solidFill>
                <a:latin typeface="Segoe UI"/>
              </a:rPr>
              <a:t>My workspace is for personal use</a:t>
            </a:r>
          </a:p>
          <a:p>
            <a:pPr lvl="1" defTabSz="685775">
              <a:spcBef>
                <a:spcPts val="294"/>
              </a:spcBef>
              <a:spcAft>
                <a:spcPts val="441"/>
              </a:spcAft>
              <a:defRPr/>
            </a:pPr>
            <a:r>
              <a:rPr lang="en-US" sz="1350" dirty="0">
                <a:solidFill>
                  <a:srgbClr val="191919"/>
                </a:solidFill>
                <a:latin typeface="Segoe UI"/>
              </a:rPr>
              <a:t>Workspaces are for collaboration and sharing</a:t>
            </a:r>
          </a:p>
        </p:txBody>
      </p:sp>
      <p:sp>
        <p:nvSpPr>
          <p:cNvPr id="7" name="Text Placeholder 1">
            <a:extLst>
              <a:ext uri="{FF2B5EF4-FFF2-40B4-BE49-F238E27FC236}">
                <a16:creationId xmlns:a16="http://schemas.microsoft.com/office/drawing/2014/main" id="{DB19123E-CFAE-4FB6-B81C-819A4B781A21}"/>
              </a:ext>
            </a:extLst>
          </p:cNvPr>
          <p:cNvSpPr txBox="1">
            <a:spLocks/>
          </p:cNvSpPr>
          <p:nvPr/>
        </p:nvSpPr>
        <p:spPr>
          <a:xfrm>
            <a:off x="6092250"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Datasets:</a:t>
            </a:r>
          </a:p>
          <a:p>
            <a:pPr lvl="1" defTabSz="685775">
              <a:spcBef>
                <a:spcPts val="294"/>
              </a:spcBef>
              <a:spcAft>
                <a:spcPts val="441"/>
              </a:spcAft>
              <a:defRPr/>
            </a:pPr>
            <a:r>
              <a:rPr lang="en-US" sz="1350" dirty="0">
                <a:solidFill>
                  <a:srgbClr val="191919"/>
                </a:solidFill>
                <a:latin typeface="Segoe UI"/>
              </a:rPr>
              <a:t>A collection of data that you import or connect to</a:t>
            </a:r>
          </a:p>
          <a:p>
            <a:pPr lvl="1" defTabSz="685775">
              <a:spcBef>
                <a:spcPts val="294"/>
              </a:spcBef>
              <a:spcAft>
                <a:spcPts val="441"/>
              </a:spcAft>
              <a:defRPr/>
            </a:pPr>
            <a:r>
              <a:rPr lang="en-US" sz="1350" dirty="0">
                <a:solidFill>
                  <a:srgbClr val="191919"/>
                </a:solidFill>
                <a:latin typeface="Segoe UI"/>
              </a:rPr>
              <a:t>Associated with workspaces</a:t>
            </a:r>
          </a:p>
        </p:txBody>
      </p:sp>
      <p:sp>
        <p:nvSpPr>
          <p:cNvPr id="8" name="Text Placeholder 2">
            <a:extLst>
              <a:ext uri="{FF2B5EF4-FFF2-40B4-BE49-F238E27FC236}">
                <a16:creationId xmlns:a16="http://schemas.microsoft.com/office/drawing/2014/main" id="{D678D548-3389-49F0-8898-5B3A483DC0F4}"/>
              </a:ext>
            </a:extLst>
          </p:cNvPr>
          <p:cNvSpPr txBox="1">
            <a:spLocks/>
          </p:cNvSpPr>
          <p:nvPr/>
        </p:nvSpPr>
        <p:spPr>
          <a:xfrm>
            <a:off x="324067" y="3165780"/>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Shared Datasets:</a:t>
            </a:r>
          </a:p>
          <a:p>
            <a:pPr lvl="1" defTabSz="685775">
              <a:spcBef>
                <a:spcPts val="294"/>
              </a:spcBef>
              <a:spcAft>
                <a:spcPts val="441"/>
              </a:spcAft>
              <a:defRPr/>
            </a:pPr>
            <a:r>
              <a:rPr lang="en-US" sz="1350" dirty="0">
                <a:solidFill>
                  <a:srgbClr val="191919"/>
                </a:solidFill>
                <a:latin typeface="Segoe UI"/>
              </a:rPr>
              <a:t>Used to share optimized and accurate data</a:t>
            </a:r>
          </a:p>
          <a:p>
            <a:pPr lvl="1" defTabSz="685775">
              <a:spcBef>
                <a:spcPts val="294"/>
              </a:spcBef>
              <a:spcAft>
                <a:spcPts val="441"/>
              </a:spcAft>
              <a:defRPr/>
            </a:pPr>
            <a:r>
              <a:rPr lang="en-US" sz="1350" dirty="0">
                <a:solidFill>
                  <a:srgbClr val="191919"/>
                </a:solidFill>
                <a:latin typeface="Segoe UI"/>
              </a:rPr>
              <a:t>Provides data consistency to organizations</a:t>
            </a:r>
          </a:p>
        </p:txBody>
      </p:sp>
      <p:sp>
        <p:nvSpPr>
          <p:cNvPr id="9" name="Text Placeholder 3">
            <a:extLst>
              <a:ext uri="{FF2B5EF4-FFF2-40B4-BE49-F238E27FC236}">
                <a16:creationId xmlns:a16="http://schemas.microsoft.com/office/drawing/2014/main" id="{33B5BE05-B815-4500-A752-9B856525B296}"/>
              </a:ext>
            </a:extLst>
          </p:cNvPr>
          <p:cNvSpPr txBox="1">
            <a:spLocks/>
          </p:cNvSpPr>
          <p:nvPr/>
        </p:nvSpPr>
        <p:spPr>
          <a:xfrm>
            <a:off x="3208158" y="3165778"/>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Reports:</a:t>
            </a:r>
          </a:p>
          <a:p>
            <a:pPr lvl="1" defTabSz="685775">
              <a:spcBef>
                <a:spcPts val="294"/>
              </a:spcBef>
              <a:spcAft>
                <a:spcPts val="441"/>
              </a:spcAft>
              <a:defRPr/>
            </a:pPr>
            <a:r>
              <a:rPr lang="en-US" sz="1350" dirty="0">
                <a:solidFill>
                  <a:srgbClr val="191919"/>
                </a:solidFill>
                <a:latin typeface="Segoe UI"/>
              </a:rPr>
              <a:t>One or more pages of visualizations</a:t>
            </a:r>
          </a:p>
          <a:p>
            <a:pPr lvl="1" defTabSz="685775">
              <a:spcBef>
                <a:spcPts val="294"/>
              </a:spcBef>
              <a:spcAft>
                <a:spcPts val="441"/>
              </a:spcAft>
              <a:defRPr/>
            </a:pPr>
            <a:r>
              <a:rPr lang="en-US" sz="1350" dirty="0">
                <a:solidFill>
                  <a:srgbClr val="191919"/>
                </a:solidFill>
                <a:latin typeface="Segoe UI"/>
              </a:rPr>
              <a:t>Two modes: Reading view &amp; editing view</a:t>
            </a:r>
          </a:p>
        </p:txBody>
      </p:sp>
      <p:sp>
        <p:nvSpPr>
          <p:cNvPr id="10" name="Text Placeholder 4">
            <a:extLst>
              <a:ext uri="{FF2B5EF4-FFF2-40B4-BE49-F238E27FC236}">
                <a16:creationId xmlns:a16="http://schemas.microsoft.com/office/drawing/2014/main" id="{4177E053-73E0-4F15-B630-B1715B5D5BFD}"/>
              </a:ext>
            </a:extLst>
          </p:cNvPr>
          <p:cNvSpPr txBox="1">
            <a:spLocks/>
          </p:cNvSpPr>
          <p:nvPr/>
        </p:nvSpPr>
        <p:spPr>
          <a:xfrm>
            <a:off x="6092250" y="3175048"/>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1500" dirty="0">
                <a:solidFill>
                  <a:srgbClr val="191919"/>
                </a:solidFill>
                <a:latin typeface="Segoe UI Semibold"/>
              </a:rPr>
              <a:t>Dashboards:</a:t>
            </a:r>
          </a:p>
          <a:p>
            <a:pPr lvl="1"/>
            <a:r>
              <a:rPr lang="en-US" sz="1350" dirty="0">
                <a:solidFill>
                  <a:srgbClr val="191919"/>
                </a:solidFill>
                <a:latin typeface="Segoe UI"/>
              </a:rPr>
              <a:t>Single canvas containing tiles and widgets</a:t>
            </a:r>
          </a:p>
          <a:p>
            <a:pPr lvl="1"/>
            <a:r>
              <a:rPr lang="en-US" sz="1350" dirty="0">
                <a:solidFill>
                  <a:srgbClr val="191919"/>
                </a:solidFill>
                <a:latin typeface="Segoe UI"/>
              </a:rPr>
              <a:t>Easy viewing and monitoring</a:t>
            </a: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p:txBody>
      </p:sp>
      <p:sp>
        <p:nvSpPr>
          <p:cNvPr id="11" name="Title 3">
            <a:extLst>
              <a:ext uri="{FF2B5EF4-FFF2-40B4-BE49-F238E27FC236}">
                <a16:creationId xmlns:a16="http://schemas.microsoft.com/office/drawing/2014/main" id="{CBADD5A2-BD0E-49BF-8C8E-F65542A7649F}"/>
              </a:ext>
            </a:extLst>
          </p:cNvPr>
          <p:cNvSpPr>
            <a:spLocks noGrp="1"/>
          </p:cNvSpPr>
          <p:nvPr>
            <p:ph type="title"/>
          </p:nvPr>
        </p:nvSpPr>
        <p:spPr/>
        <p:txBody>
          <a:bodyPr/>
          <a:lstStyle/>
          <a:p>
            <a:r>
              <a:rPr lang="en-US" sz="3200" dirty="0"/>
              <a:t>What is Power BI? - continued</a:t>
            </a:r>
          </a:p>
        </p:txBody>
      </p:sp>
      <p:sp>
        <p:nvSpPr>
          <p:cNvPr id="3" name="Content Placeholder 2">
            <a:extLst>
              <a:ext uri="{FF2B5EF4-FFF2-40B4-BE49-F238E27FC236}">
                <a16:creationId xmlns:a16="http://schemas.microsoft.com/office/drawing/2014/main" id="{7DC08B32-AAE3-4F8E-9F62-40F85B6F048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927787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3162868" y="1064525"/>
            <a:ext cx="5588759" cy="360045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Template Apps</a:t>
            </a:r>
            <a:endParaRPr lang="en-US" dirty="0"/>
          </a:p>
        </p:txBody>
      </p:sp>
      <p:sp>
        <p:nvSpPr>
          <p:cNvPr id="6" name="Content Placeholder 5">
            <a:extLst>
              <a:ext uri="{FF2B5EF4-FFF2-40B4-BE49-F238E27FC236}">
                <a16:creationId xmlns:a16="http://schemas.microsoft.com/office/drawing/2014/main" id="{E5AA697B-273B-FEF8-27D0-47125157B5A0}"/>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7"/>
            <a:ext cx="2622360" cy="36002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altLang="zh-CN" sz="1500" spc="-37" dirty="0">
                <a:solidFill>
                  <a:srgbClr val="191919"/>
                </a:solidFill>
                <a:latin typeface="Segoe UI Semibold"/>
              </a:rPr>
              <a:t>Definition</a:t>
            </a:r>
          </a:p>
          <a:p>
            <a:pPr>
              <a:spcBef>
                <a:spcPts val="225"/>
              </a:spcBef>
              <a:spcAft>
                <a:spcPts val="525"/>
              </a:spcAft>
            </a:pPr>
            <a:r>
              <a:rPr lang="en-US" sz="1350" dirty="0">
                <a:solidFill>
                  <a:srgbClr val="191919"/>
                </a:solidFill>
                <a:latin typeface="Segoe UI"/>
              </a:rPr>
              <a:t>The new Power BI template apps enable Power BI partners to build Power BI apps with little or no coding and deploy them to any Power BI customer. </a:t>
            </a:r>
          </a:p>
          <a:p>
            <a:pPr>
              <a:spcBef>
                <a:spcPts val="225"/>
              </a:spcBef>
              <a:spcAft>
                <a:spcPts val="525"/>
              </a:spcAft>
            </a:pPr>
            <a:r>
              <a:rPr lang="en-US" sz="1350" dirty="0">
                <a:solidFill>
                  <a:srgbClr val="191919"/>
                </a:solidFill>
                <a:latin typeface="Segoe UI"/>
              </a:rPr>
              <a:t>As a Power BI partner, you create a set of out-of-the-box content for your customers and publish it yourself.</a:t>
            </a:r>
          </a:p>
          <a:p>
            <a:pPr>
              <a:spcBef>
                <a:spcPts val="225"/>
              </a:spcBef>
              <a:spcAft>
                <a:spcPts val="525"/>
              </a:spcAft>
            </a:pPr>
            <a:r>
              <a:rPr lang="en-US" sz="1350" dirty="0">
                <a:solidFill>
                  <a:srgbClr val="191919"/>
                </a:solidFill>
                <a:latin typeface="Segoe UI"/>
              </a:rPr>
              <a:t>You can build template apps that allow your customers to connect within their own accounts.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rotWithShape="1">
          <a:blip r:embed="rId3"/>
          <a:srcRect r="11016"/>
          <a:stretch/>
        </p:blipFill>
        <p:spPr>
          <a:xfrm>
            <a:off x="3307367" y="1179843"/>
            <a:ext cx="5311197" cy="3374386"/>
          </a:xfrm>
          <a:prstGeom prst="rect">
            <a:avLst/>
          </a:prstGeom>
          <a:ln>
            <a:solidFill>
              <a:srgbClr val="6A4B16"/>
            </a:solidFill>
          </a:ln>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1083384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a:t>Power BI Tools</a:t>
            </a:r>
          </a:p>
        </p:txBody>
      </p:sp>
      <p:sp>
        <p:nvSpPr>
          <p:cNvPr id="5" name="Content Placeholder 4">
            <a:extLst>
              <a:ext uri="{FF2B5EF4-FFF2-40B4-BE49-F238E27FC236}">
                <a16:creationId xmlns:a16="http://schemas.microsoft.com/office/drawing/2014/main" id="{146445F5-4B26-585C-EA65-89F1DAF3A897}"/>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1281792"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169069" indent="-169069">
              <a:spcBef>
                <a:spcPts val="225"/>
              </a:spcBef>
              <a:spcAft>
                <a:spcPts val="525"/>
              </a:spcAft>
              <a:buFont typeface="Arial" panose="020B0604020202020204" pitchFamily="34" charset="0"/>
              <a:buChar char="•"/>
            </a:pPr>
            <a:r>
              <a:rPr lang="en-US" sz="1500" dirty="0">
                <a:solidFill>
                  <a:schemeClr val="tx1"/>
                </a:solidFill>
              </a:rPr>
              <a:t>Desktop</a:t>
            </a:r>
          </a:p>
          <a:p>
            <a:pPr marL="169069" indent="-169069">
              <a:spcBef>
                <a:spcPts val="225"/>
              </a:spcBef>
              <a:spcAft>
                <a:spcPts val="525"/>
              </a:spcAft>
              <a:buFont typeface="Arial" panose="020B0604020202020204" pitchFamily="34" charset="0"/>
              <a:buChar char="•"/>
            </a:pPr>
            <a:r>
              <a:rPr lang="en-US" sz="1500" dirty="0">
                <a:solidFill>
                  <a:schemeClr val="tx1"/>
                </a:solidFill>
              </a:rPr>
              <a:t>Mobile</a:t>
            </a:r>
          </a:p>
          <a:p>
            <a:pPr marL="169069" indent="-169069">
              <a:spcBef>
                <a:spcPts val="225"/>
              </a:spcBef>
              <a:spcAft>
                <a:spcPts val="525"/>
              </a:spcAft>
              <a:buFont typeface="Arial" panose="020B0604020202020204" pitchFamily="34" charset="0"/>
              <a:buChar char="•"/>
            </a:pPr>
            <a:r>
              <a:rPr lang="en-US" sz="1500" dirty="0">
                <a:solidFill>
                  <a:schemeClr val="tx1"/>
                </a:solidFill>
              </a:rPr>
              <a:t>Service</a:t>
            </a:r>
          </a:p>
        </p:txBody>
      </p:sp>
      <p:pic>
        <p:nvPicPr>
          <p:cNvPr id="3" name="Picture 2" descr="Screenshot from Power Bi dashboard showing relation between Power BI Desktop, Power BI Mobile and Power BI Service&#10; ">
            <a:extLst>
              <a:ext uri="{FF2B5EF4-FFF2-40B4-BE49-F238E27FC236}">
                <a16:creationId xmlns:a16="http://schemas.microsoft.com/office/drawing/2014/main" id="{E994367D-8F8B-4953-98FB-FF2E70311AA8}"/>
              </a:ext>
            </a:extLst>
          </p:cNvPr>
          <p:cNvPicPr>
            <a:picLocks noChangeAspect="1"/>
          </p:cNvPicPr>
          <p:nvPr/>
        </p:nvPicPr>
        <p:blipFill>
          <a:blip r:embed="rId3"/>
          <a:stretch>
            <a:fillRect/>
          </a:stretch>
        </p:blipFill>
        <p:spPr>
          <a:xfrm>
            <a:off x="1822813" y="1077516"/>
            <a:ext cx="6900291" cy="3640455"/>
          </a:xfrm>
          <a:prstGeom prst="rect">
            <a:avLst/>
          </a:prstGeom>
        </p:spPr>
      </p:pic>
      <p:pic>
        <p:nvPicPr>
          <p:cNvPr id="12" name="Picture 11" descr="Power BI Logo">
            <a:extLst>
              <a:ext uri="{FF2B5EF4-FFF2-40B4-BE49-F238E27FC236}">
                <a16:creationId xmlns:a16="http://schemas.microsoft.com/office/drawing/2014/main" id="{6080CEB8-3BEF-473A-95E8-8F4862B8F2F0}"/>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8677753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Data </a:t>
            </a:r>
            <a:r>
              <a:rPr lang="en-IN" dirty="0" err="1"/>
              <a:t>modeling</a:t>
            </a:r>
            <a:r>
              <a:rPr lang="en-IN" dirty="0"/>
              <a:t> and visualizations</a:t>
            </a:r>
            <a:endParaRPr lang="en-US" dirty="0"/>
          </a:p>
        </p:txBody>
      </p:sp>
      <p:sp>
        <p:nvSpPr>
          <p:cNvPr id="6" name="Content Placeholder 5">
            <a:extLst>
              <a:ext uri="{FF2B5EF4-FFF2-40B4-BE49-F238E27FC236}">
                <a16:creationId xmlns:a16="http://schemas.microsoft.com/office/drawing/2014/main" id="{1C5D8F85-CB86-CB95-8CBF-F7B639FAB54D}"/>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In Power BI Desktop, you will begin to build reports in the Report view. You will be working in five main areas:</a:t>
            </a:r>
          </a:p>
          <a:p>
            <a:pPr marL="257175" indent="-257175">
              <a:spcBef>
                <a:spcPts val="225"/>
              </a:spcBef>
              <a:spcAft>
                <a:spcPts val="525"/>
              </a:spcAft>
              <a:buFont typeface="+mj-lt"/>
              <a:buAutoNum type="arabicPeriod"/>
            </a:pPr>
            <a:r>
              <a:rPr lang="en-US" sz="1350" dirty="0">
                <a:solidFill>
                  <a:schemeClr val="tx1"/>
                </a:solidFill>
              </a:rPr>
              <a:t>Ribbon</a:t>
            </a:r>
          </a:p>
          <a:p>
            <a:pPr marL="257175" indent="-257175">
              <a:spcBef>
                <a:spcPts val="225"/>
              </a:spcBef>
              <a:spcAft>
                <a:spcPts val="525"/>
              </a:spcAft>
              <a:buFont typeface="+mj-lt"/>
              <a:buAutoNum type="arabicPeriod"/>
            </a:pPr>
            <a:r>
              <a:rPr lang="en-US" sz="1350" dirty="0">
                <a:solidFill>
                  <a:schemeClr val="tx1"/>
                </a:solidFill>
              </a:rPr>
              <a:t>Report view, or canvas</a:t>
            </a:r>
          </a:p>
          <a:p>
            <a:pPr marL="257175" indent="-257175">
              <a:spcBef>
                <a:spcPts val="225"/>
              </a:spcBef>
              <a:spcAft>
                <a:spcPts val="525"/>
              </a:spcAft>
              <a:buFont typeface="+mj-lt"/>
              <a:buAutoNum type="arabicPeriod"/>
            </a:pPr>
            <a:r>
              <a:rPr lang="en-US" sz="1350" dirty="0">
                <a:solidFill>
                  <a:schemeClr val="tx1"/>
                </a:solidFill>
              </a:rPr>
              <a:t>Pages tab</a:t>
            </a:r>
          </a:p>
          <a:p>
            <a:pPr marL="257175" indent="-257175">
              <a:spcBef>
                <a:spcPts val="225"/>
              </a:spcBef>
              <a:spcAft>
                <a:spcPts val="525"/>
              </a:spcAft>
              <a:buFont typeface="+mj-lt"/>
              <a:buAutoNum type="arabicPeriod"/>
            </a:pPr>
            <a:r>
              <a:rPr lang="en-US" sz="1350" dirty="0">
                <a:solidFill>
                  <a:schemeClr val="tx1"/>
                </a:solidFill>
              </a:rPr>
              <a:t>Visualizations pane</a:t>
            </a:r>
          </a:p>
          <a:p>
            <a:pPr marL="257175" indent="-257175">
              <a:spcBef>
                <a:spcPts val="225"/>
              </a:spcBef>
              <a:spcAft>
                <a:spcPts val="525"/>
              </a:spcAft>
              <a:buFont typeface="+mj-lt"/>
              <a:buAutoNum type="arabicPeriod"/>
            </a:pPr>
            <a:r>
              <a:rPr lang="en-US" sz="1350" dirty="0">
                <a:solidFill>
                  <a:schemeClr val="tx1"/>
                </a:solidFill>
              </a:rPr>
              <a:t>Fields pane</a:t>
            </a:r>
          </a:p>
        </p:txBody>
      </p:sp>
      <p:pic>
        <p:nvPicPr>
          <p:cNvPr id="2" name="Picture 1" descr="A screenshot of a cell phone&#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62605" y="1154023"/>
            <a:ext cx="5968746" cy="3487442"/>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6149431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3162868" y="1064525"/>
            <a:ext cx="5588759" cy="360045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Filter data with Power BI</a:t>
            </a:r>
          </a:p>
        </p:txBody>
      </p:sp>
      <p:sp>
        <p:nvSpPr>
          <p:cNvPr id="6" name="Content Placeholder 5">
            <a:extLst>
              <a:ext uri="{FF2B5EF4-FFF2-40B4-BE49-F238E27FC236}">
                <a16:creationId xmlns:a16="http://schemas.microsoft.com/office/drawing/2014/main" id="{5479EC21-BA0C-3DD1-5985-F0217F95B7F6}"/>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7"/>
            <a:ext cx="2622360" cy="36002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Slicers:</a:t>
            </a:r>
          </a:p>
          <a:p>
            <a:pPr>
              <a:spcBef>
                <a:spcPts val="225"/>
              </a:spcBef>
              <a:spcAft>
                <a:spcPts val="525"/>
              </a:spcAft>
            </a:pPr>
            <a:r>
              <a:rPr lang="en-US" sz="1500" dirty="0">
                <a:solidFill>
                  <a:schemeClr val="tx1"/>
                </a:solidFill>
              </a:rPr>
              <a:t>A simple type of filtering that you can use directly on the report page. Slicers provide cues to ways you can filter the results in the visuals on a report page. </a:t>
            </a:r>
          </a:p>
          <a:p>
            <a:pPr>
              <a:spcBef>
                <a:spcPts val="225"/>
              </a:spcBef>
              <a:spcAft>
                <a:spcPts val="525"/>
              </a:spcAft>
            </a:pPr>
            <a:r>
              <a:rPr lang="en-US" sz="1500" dirty="0">
                <a:solidFill>
                  <a:schemeClr val="tx1"/>
                </a:solidFill>
                <a:latin typeface="+mj-lt"/>
              </a:rPr>
              <a:t>Four types of filters:</a:t>
            </a:r>
          </a:p>
          <a:p>
            <a:pPr marL="257175" indent="-257175">
              <a:spcBef>
                <a:spcPts val="225"/>
              </a:spcBef>
              <a:spcAft>
                <a:spcPts val="525"/>
              </a:spcAft>
              <a:buFont typeface="Arial" panose="020B0604020202020204" pitchFamily="34" charset="0"/>
              <a:buChar char="•"/>
            </a:pPr>
            <a:r>
              <a:rPr lang="en-US" sz="1500" dirty="0">
                <a:solidFill>
                  <a:schemeClr val="tx1"/>
                </a:solidFill>
              </a:rPr>
              <a:t>Report</a:t>
            </a:r>
          </a:p>
          <a:p>
            <a:pPr marL="257175" indent="-257175">
              <a:spcBef>
                <a:spcPts val="225"/>
              </a:spcBef>
              <a:spcAft>
                <a:spcPts val="525"/>
              </a:spcAft>
              <a:buFont typeface="Arial" panose="020B0604020202020204" pitchFamily="34" charset="0"/>
              <a:buChar char="•"/>
            </a:pPr>
            <a:r>
              <a:rPr lang="en-US" sz="1500" dirty="0">
                <a:solidFill>
                  <a:schemeClr val="tx1"/>
                </a:solidFill>
              </a:rPr>
              <a:t>Page</a:t>
            </a:r>
          </a:p>
          <a:p>
            <a:pPr marL="257175" indent="-257175">
              <a:spcBef>
                <a:spcPts val="225"/>
              </a:spcBef>
              <a:spcAft>
                <a:spcPts val="525"/>
              </a:spcAft>
              <a:buFont typeface="Arial" panose="020B0604020202020204" pitchFamily="34" charset="0"/>
              <a:buChar char="•"/>
            </a:pPr>
            <a:r>
              <a:rPr lang="en-US" sz="1500" dirty="0">
                <a:solidFill>
                  <a:schemeClr val="tx1"/>
                </a:solidFill>
              </a:rPr>
              <a:t>Visual</a:t>
            </a:r>
          </a:p>
          <a:p>
            <a:pPr marL="257175" indent="-257175">
              <a:spcBef>
                <a:spcPts val="225"/>
              </a:spcBef>
              <a:spcAft>
                <a:spcPts val="525"/>
              </a:spcAft>
              <a:buFont typeface="Arial" panose="020B0604020202020204" pitchFamily="34" charset="0"/>
              <a:buChar char="•"/>
            </a:pPr>
            <a:r>
              <a:rPr lang="en-US" sz="1500" dirty="0" err="1">
                <a:solidFill>
                  <a:schemeClr val="tx1"/>
                </a:solidFill>
              </a:rPr>
              <a:t>Drillthrough</a:t>
            </a:r>
            <a:endParaRPr lang="en-US" sz="1500" dirty="0">
              <a:solidFill>
                <a:schemeClr val="tx1"/>
              </a:solidFill>
            </a:endParaRPr>
          </a:p>
        </p:txBody>
      </p:sp>
      <p:pic>
        <p:nvPicPr>
          <p:cNvPr id="2" name="Picture 1" descr="Diagram&#10;&#10;Description automatically generated">
            <a:extLst>
              <a:ext uri="{FF2B5EF4-FFF2-40B4-BE49-F238E27FC236}">
                <a16:creationId xmlns:a16="http://schemas.microsoft.com/office/drawing/2014/main" id="{CA0CC8B4-2194-493B-8154-44199FADAA4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3266576" y="1486124"/>
            <a:ext cx="5397108" cy="2806496"/>
          </a:xfrm>
          <a:prstGeom prst="rect">
            <a:avLst/>
          </a:prstGeom>
          <a:ln>
            <a:noFill/>
          </a:ln>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5975450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Transform data</a:t>
            </a:r>
            <a:endParaRPr lang="en-US" dirty="0"/>
          </a:p>
        </p:txBody>
      </p:sp>
      <p:sp>
        <p:nvSpPr>
          <p:cNvPr id="6" name="Content Placeholder 5">
            <a:extLst>
              <a:ext uri="{FF2B5EF4-FFF2-40B4-BE49-F238E27FC236}">
                <a16:creationId xmlns:a16="http://schemas.microsoft.com/office/drawing/2014/main" id="{F19AB968-028C-13EC-EA12-B488802617E4}"/>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Launch Power Query Editor</a:t>
            </a:r>
          </a:p>
          <a:p>
            <a:pPr marL="214313" indent="-214313">
              <a:spcBef>
                <a:spcPts val="225"/>
              </a:spcBef>
              <a:spcAft>
                <a:spcPts val="525"/>
              </a:spcAft>
              <a:buFont typeface="Arial" panose="020B0604020202020204" pitchFamily="34" charset="0"/>
              <a:buChar char="•"/>
            </a:pPr>
            <a:r>
              <a:rPr lang="en-US" sz="1350" dirty="0">
                <a:solidFill>
                  <a:schemeClr val="tx1"/>
                </a:solidFill>
              </a:rPr>
              <a:t>Select Edit from the Navigator window</a:t>
            </a:r>
          </a:p>
          <a:p>
            <a:pPr marL="214313" indent="-214313">
              <a:spcBef>
                <a:spcPts val="225"/>
              </a:spcBef>
              <a:spcAft>
                <a:spcPts val="525"/>
              </a:spcAft>
              <a:buFont typeface="Arial" panose="020B0604020202020204" pitchFamily="34" charset="0"/>
              <a:buChar char="•"/>
            </a:pPr>
            <a:r>
              <a:rPr lang="en-US" sz="1350" dirty="0">
                <a:solidFill>
                  <a:schemeClr val="tx1"/>
                </a:solidFill>
              </a:rPr>
              <a:t>Using the Edit Queries button on the Home ribbon from Power BI Desktop</a:t>
            </a:r>
          </a:p>
          <a:p>
            <a:pPr>
              <a:spcBef>
                <a:spcPts val="225"/>
              </a:spcBef>
              <a:spcAft>
                <a:spcPts val="525"/>
              </a:spcAft>
            </a:pPr>
            <a:r>
              <a:rPr lang="en-US" sz="1500" dirty="0">
                <a:solidFill>
                  <a:schemeClr val="tx1"/>
                </a:solidFill>
                <a:latin typeface="+mj-lt"/>
              </a:rPr>
              <a:t>How to transform data</a:t>
            </a:r>
          </a:p>
          <a:p>
            <a:pPr>
              <a:spcBef>
                <a:spcPts val="225"/>
              </a:spcBef>
              <a:spcAft>
                <a:spcPts val="525"/>
              </a:spcAft>
            </a:pPr>
            <a:r>
              <a:rPr lang="en-US" sz="1350" dirty="0">
                <a:solidFill>
                  <a:schemeClr val="tx1"/>
                </a:solidFill>
              </a:rPr>
              <a:t>On the center pane, right-clicking a column displays the available transformations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78554" y="1691220"/>
            <a:ext cx="5945460" cy="2403634"/>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7465846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Clean data</a:t>
            </a:r>
            <a:endParaRPr lang="en-US" dirty="0"/>
          </a:p>
        </p:txBody>
      </p:sp>
      <p:sp>
        <p:nvSpPr>
          <p:cNvPr id="6" name="Content Placeholder 5">
            <a:extLst>
              <a:ext uri="{FF2B5EF4-FFF2-40B4-BE49-F238E27FC236}">
                <a16:creationId xmlns:a16="http://schemas.microsoft.com/office/drawing/2014/main" id="{B3D77F05-43CF-160E-B91B-71BF381ADB38}"/>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How to clean data</a:t>
            </a:r>
          </a:p>
          <a:p>
            <a:pPr>
              <a:spcBef>
                <a:spcPts val="225"/>
              </a:spcBef>
              <a:spcAft>
                <a:spcPts val="525"/>
              </a:spcAft>
            </a:pPr>
            <a:r>
              <a:rPr lang="en-US" sz="1350" dirty="0">
                <a:solidFill>
                  <a:schemeClr val="tx1"/>
                </a:solidFill>
              </a:rPr>
              <a:t>Clean columnar data with Power Query Editor</a:t>
            </a:r>
          </a:p>
          <a:p>
            <a:pPr>
              <a:spcBef>
                <a:spcPts val="225"/>
              </a:spcBef>
              <a:spcAft>
                <a:spcPts val="525"/>
              </a:spcAft>
            </a:pPr>
            <a:r>
              <a:rPr lang="en-US" sz="1500" dirty="0">
                <a:solidFill>
                  <a:schemeClr val="tx1"/>
                </a:solidFill>
                <a:latin typeface="+mj-lt"/>
              </a:rPr>
              <a:t>Transpose data</a:t>
            </a:r>
          </a:p>
          <a:p>
            <a:pPr>
              <a:spcBef>
                <a:spcPts val="225"/>
              </a:spcBef>
              <a:spcAft>
                <a:spcPts val="525"/>
              </a:spcAft>
            </a:pPr>
            <a:r>
              <a:rPr lang="en-US" sz="1350" dirty="0">
                <a:solidFill>
                  <a:schemeClr val="tx1"/>
                </a:solidFill>
              </a:rPr>
              <a:t>Transpose is used to swap rows into columns to better format the data.</a:t>
            </a:r>
          </a:p>
          <a:p>
            <a:pPr>
              <a:spcBef>
                <a:spcPts val="225"/>
              </a:spcBef>
              <a:spcAft>
                <a:spcPts val="525"/>
              </a:spcAft>
            </a:pPr>
            <a:r>
              <a:rPr lang="en-US" sz="1500" dirty="0">
                <a:solidFill>
                  <a:schemeClr val="tx1"/>
                </a:solidFill>
                <a:latin typeface="+mj-lt"/>
              </a:rPr>
              <a:t>Format data</a:t>
            </a:r>
          </a:p>
          <a:p>
            <a:pPr>
              <a:spcBef>
                <a:spcPts val="225"/>
              </a:spcBef>
              <a:spcAft>
                <a:spcPts val="525"/>
              </a:spcAft>
            </a:pPr>
            <a:r>
              <a:rPr lang="en-US" sz="1350" dirty="0">
                <a:solidFill>
                  <a:schemeClr val="tx1"/>
                </a:solidFill>
              </a:rPr>
              <a:t>With some transformations, you'll cleanse data into a dataset that you can use in Power BI</a:t>
            </a:r>
          </a:p>
        </p:txBody>
      </p:sp>
      <p:pic>
        <p:nvPicPr>
          <p:cNvPr id="2" name="Picture 1" descr="Graphical user interface&#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83967" y="1691220"/>
            <a:ext cx="5934635" cy="2403634"/>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6030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511095" y="757646"/>
            <a:ext cx="4305782" cy="4208054"/>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EB79A2-70E2-4091-BE5A-3B2D6E958D93}"/>
              </a:ext>
              <a:ext uri="{C183D7F6-B498-43B3-948B-1728B52AA6E4}">
                <adec:decorative xmlns:adec="http://schemas.microsoft.com/office/drawing/2017/decorative" val="1"/>
              </a:ext>
            </a:extLst>
          </p:cNvPr>
          <p:cNvSpPr/>
          <p:nvPr/>
        </p:nvSpPr>
        <p:spPr bwMode="auto">
          <a:xfrm>
            <a:off x="4032914" y="1077516"/>
            <a:ext cx="4749421" cy="3627882"/>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Work with aggregates in the Power BI service</a:t>
            </a:r>
          </a:p>
        </p:txBody>
      </p:sp>
      <p:sp>
        <p:nvSpPr>
          <p:cNvPr id="6" name="Content Placeholder 5">
            <a:extLst>
              <a:ext uri="{FF2B5EF4-FFF2-40B4-BE49-F238E27FC236}">
                <a16:creationId xmlns:a16="http://schemas.microsoft.com/office/drawing/2014/main" id="{F0CF277D-3C86-DA2A-C633-FBF1F46117EE}"/>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350519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214313" indent="-214313">
              <a:spcBef>
                <a:spcPts val="450"/>
              </a:spcBef>
              <a:buFont typeface="Arial" panose="020B0604020202020204" pitchFamily="34" charset="0"/>
              <a:buChar char="•"/>
            </a:pPr>
            <a:r>
              <a:rPr lang="en-US" sz="1350" dirty="0">
                <a:solidFill>
                  <a:schemeClr val="tx1"/>
                </a:solidFill>
                <a:latin typeface="+mj-lt"/>
              </a:rPr>
              <a:t>When you combine values in your data, it's called aggregating. The result of that mathematical operation is an aggregate.</a:t>
            </a:r>
          </a:p>
          <a:p>
            <a:pPr marL="214313" indent="-214313">
              <a:spcBef>
                <a:spcPts val="450"/>
              </a:spcBef>
              <a:buFont typeface="Arial" panose="020B0604020202020204" pitchFamily="34" charset="0"/>
              <a:buChar char="•"/>
            </a:pPr>
            <a:endParaRPr lang="en-US" sz="1350" dirty="0">
              <a:solidFill>
                <a:schemeClr val="tx1"/>
              </a:solidFill>
              <a:latin typeface="+mj-lt"/>
            </a:endParaRPr>
          </a:p>
          <a:p>
            <a:pPr marL="214313" indent="-214313">
              <a:spcBef>
                <a:spcPts val="450"/>
              </a:spcBef>
              <a:buFont typeface="Arial" panose="020B0604020202020204" pitchFamily="34" charset="0"/>
              <a:buChar char="•"/>
            </a:pPr>
            <a:r>
              <a:rPr lang="en-US" sz="1350" dirty="0">
                <a:solidFill>
                  <a:schemeClr val="tx1"/>
                </a:solidFill>
                <a:latin typeface="+mj-lt"/>
              </a:rPr>
              <a:t>Ways to aggregate your data</a:t>
            </a:r>
          </a:p>
          <a:p>
            <a:pPr>
              <a:spcBef>
                <a:spcPts val="450"/>
              </a:spcBef>
            </a:pPr>
            <a:r>
              <a:rPr lang="en-US" sz="1350" dirty="0">
                <a:solidFill>
                  <a:schemeClr val="tx1"/>
                </a:solidFill>
                <a:latin typeface="+mj-lt"/>
              </a:rPr>
              <a:t>     - </a:t>
            </a:r>
            <a:r>
              <a:rPr lang="en-US" sz="1350" dirty="0">
                <a:solidFill>
                  <a:schemeClr val="tx1"/>
                </a:solidFill>
              </a:rPr>
              <a:t>Do Not Summarize</a:t>
            </a:r>
          </a:p>
          <a:p>
            <a:pPr>
              <a:spcBef>
                <a:spcPts val="450"/>
              </a:spcBef>
            </a:pPr>
            <a:r>
              <a:rPr lang="en-US" sz="1350" dirty="0">
                <a:solidFill>
                  <a:schemeClr val="tx1"/>
                </a:solidFill>
              </a:rPr>
              <a:t>     - Sum</a:t>
            </a:r>
          </a:p>
          <a:p>
            <a:pPr>
              <a:spcBef>
                <a:spcPts val="450"/>
              </a:spcBef>
            </a:pPr>
            <a:r>
              <a:rPr lang="en-US" sz="1350" dirty="0">
                <a:solidFill>
                  <a:schemeClr val="tx1"/>
                </a:solidFill>
              </a:rPr>
              <a:t>     - Average</a:t>
            </a:r>
          </a:p>
          <a:p>
            <a:pPr>
              <a:spcBef>
                <a:spcPts val="450"/>
              </a:spcBef>
            </a:pPr>
            <a:r>
              <a:rPr lang="en-US" sz="1350" dirty="0">
                <a:solidFill>
                  <a:schemeClr val="tx1"/>
                </a:solidFill>
              </a:rPr>
              <a:t>     - and more</a:t>
            </a:r>
          </a:p>
        </p:txBody>
      </p:sp>
      <p:pic>
        <p:nvPicPr>
          <p:cNvPr id="3" name="Picture 2" descr="A screenshot of a computer screen&#10;&#10;Description automatically generated">
            <a:extLst>
              <a:ext uri="{FF2B5EF4-FFF2-40B4-BE49-F238E27FC236}">
                <a16:creationId xmlns:a16="http://schemas.microsoft.com/office/drawing/2014/main" id="{AD271DC3-CFD5-43B0-B0FE-285129F523FA}"/>
              </a:ext>
            </a:extLst>
          </p:cNvPr>
          <p:cNvPicPr>
            <a:picLocks noChangeAspect="1"/>
          </p:cNvPicPr>
          <p:nvPr/>
        </p:nvPicPr>
        <p:blipFill rotWithShape="1">
          <a:blip r:embed="rId3"/>
          <a:srcRect l="27760"/>
          <a:stretch/>
        </p:blipFill>
        <p:spPr>
          <a:xfrm>
            <a:off x="4104565" y="1138932"/>
            <a:ext cx="4606120" cy="3518287"/>
          </a:xfrm>
          <a:prstGeom prst="rect">
            <a:avLst/>
          </a:prstGeom>
        </p:spPr>
      </p:pic>
      <p:pic>
        <p:nvPicPr>
          <p:cNvPr id="12" name="Picture 11" descr="Power BI Logo">
            <a:extLst>
              <a:ext uri="{FF2B5EF4-FFF2-40B4-BE49-F238E27FC236}">
                <a16:creationId xmlns:a16="http://schemas.microsoft.com/office/drawing/2014/main" id="{906EE2E8-D47D-4AB9-AFDE-03C1DCDE1FF2}"/>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16876201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a:t>Security and Administration</a:t>
            </a:r>
          </a:p>
        </p:txBody>
      </p:sp>
      <p:sp>
        <p:nvSpPr>
          <p:cNvPr id="5" name="Content Placeholder 4">
            <a:extLst>
              <a:ext uri="{FF2B5EF4-FFF2-40B4-BE49-F238E27FC236}">
                <a16:creationId xmlns:a16="http://schemas.microsoft.com/office/drawing/2014/main" id="{231CD9A2-AA87-BE4E-87E6-24D4E2BCD235}"/>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350519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171450" indent="-171450">
              <a:spcBef>
                <a:spcPts val="450"/>
              </a:spcBef>
              <a:buFont typeface="Arial" panose="020B0604020202020204" pitchFamily="34" charset="0"/>
              <a:buChar char="•"/>
            </a:pPr>
            <a:r>
              <a:rPr lang="en-US" sz="1350" dirty="0">
                <a:solidFill>
                  <a:schemeClr val="tx1"/>
                </a:solidFill>
                <a:latin typeface="+mj-lt"/>
              </a:rPr>
              <a:t>Security: </a:t>
            </a:r>
            <a:r>
              <a:rPr lang="en-US" sz="1350" dirty="0">
                <a:solidFill>
                  <a:schemeClr val="tx1"/>
                </a:solidFill>
              </a:rPr>
              <a:t>Power BI is built on Azure. This is Microsoft's cloud computing infrastructure and platform, which ensures the same level of security for Power BI as other Microsoft services. Users sign in with their credentials held in Azure Active Directory and control the level of sharing for every report, data or dashboard, determining whether recipients can edit or only view items.</a:t>
            </a:r>
          </a:p>
          <a:p>
            <a:pPr marL="171450" indent="-171450">
              <a:spcBef>
                <a:spcPts val="450"/>
              </a:spcBef>
              <a:buFont typeface="Arial" panose="020B0604020202020204" pitchFamily="34" charset="0"/>
              <a:buChar char="•"/>
            </a:pPr>
            <a:r>
              <a:rPr lang="en-US" sz="1350" dirty="0">
                <a:solidFill>
                  <a:schemeClr val="tx1"/>
                </a:solidFill>
                <a:latin typeface="+mj-lt"/>
              </a:rPr>
              <a:t>Administration: </a:t>
            </a:r>
            <a:r>
              <a:rPr lang="en-US" sz="1350" dirty="0">
                <a:solidFill>
                  <a:schemeClr val="tx1"/>
                </a:solidFill>
              </a:rPr>
              <a:t>Power BI administration is the management of a Power BI tenant, including the configuration of governance policies, usage monitoring, and provisioning of licenses, capacities, and organizational resources. </a:t>
            </a:r>
          </a:p>
        </p:txBody>
      </p:sp>
      <p:pic>
        <p:nvPicPr>
          <p:cNvPr id="3" name="Picture 2" descr="Screenshot from Power Bi – Admin portal">
            <a:extLst>
              <a:ext uri="{FF2B5EF4-FFF2-40B4-BE49-F238E27FC236}">
                <a16:creationId xmlns:a16="http://schemas.microsoft.com/office/drawing/2014/main" id="{AD271DC3-CFD5-43B0-B0FE-285129F523FA}"/>
              </a:ext>
            </a:extLst>
          </p:cNvPr>
          <p:cNvPicPr>
            <a:picLocks noChangeAspect="1"/>
          </p:cNvPicPr>
          <p:nvPr/>
        </p:nvPicPr>
        <p:blipFill>
          <a:blip r:embed="rId3"/>
          <a:stretch>
            <a:fillRect/>
          </a:stretch>
        </p:blipFill>
        <p:spPr>
          <a:xfrm>
            <a:off x="4046220" y="1077516"/>
            <a:ext cx="4677156" cy="3640455"/>
          </a:xfrm>
          <a:prstGeom prst="rect">
            <a:avLst/>
          </a:prstGeom>
        </p:spPr>
      </p:pic>
      <p:pic>
        <p:nvPicPr>
          <p:cNvPr id="12" name="Picture 11" descr="Power BI Logo">
            <a:extLst>
              <a:ext uri="{FF2B5EF4-FFF2-40B4-BE49-F238E27FC236}">
                <a16:creationId xmlns:a16="http://schemas.microsoft.com/office/drawing/2014/main" id="{906EE2E8-D47D-4AB9-AFDE-03C1DCDE1FF2}"/>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42030473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FFBA-677F-4D01-94F4-28BC4E7FB882}"/>
              </a:ext>
            </a:extLst>
          </p:cNvPr>
          <p:cNvSpPr>
            <a:spLocks noGrp="1"/>
          </p:cNvSpPr>
          <p:nvPr>
            <p:ph type="title"/>
          </p:nvPr>
        </p:nvSpPr>
        <p:spPr/>
        <p:txBody>
          <a:bodyPr/>
          <a:lstStyle/>
          <a:p>
            <a:r>
              <a:rPr lang="en-US"/>
              <a:t>Transform data</a:t>
            </a:r>
          </a:p>
        </p:txBody>
      </p:sp>
      <p:sp>
        <p:nvSpPr>
          <p:cNvPr id="4" name="Content Placeholder 3">
            <a:extLst>
              <a:ext uri="{FF2B5EF4-FFF2-40B4-BE49-F238E27FC236}">
                <a16:creationId xmlns:a16="http://schemas.microsoft.com/office/drawing/2014/main" id="{C27F415D-CF68-2C16-8811-8F6D714A6FA0}"/>
              </a:ext>
            </a:extLst>
          </p:cNvPr>
          <p:cNvSpPr>
            <a:spLocks noGrp="1"/>
          </p:cNvSpPr>
          <p:nvPr>
            <p:ph idx="1"/>
          </p:nvPr>
        </p:nvSpPr>
        <p:spPr/>
        <p:txBody>
          <a:bodyPr/>
          <a:lstStyle/>
          <a:p>
            <a:endParaRPr lang="en-US"/>
          </a:p>
        </p:txBody>
      </p:sp>
      <p:pic>
        <p:nvPicPr>
          <p:cNvPr id="20" name="Picture 19">
            <a:extLst>
              <a:ext uri="{FF2B5EF4-FFF2-40B4-BE49-F238E27FC236}">
                <a16:creationId xmlns:a16="http://schemas.microsoft.com/office/drawing/2014/main" id="{49B5BC4D-CB39-4206-9F3A-6080DCA36BF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509032"/>
            <a:ext cx="9144000" cy="1307428"/>
          </a:xfrm>
          <a:prstGeom prst="rect">
            <a:avLst/>
          </a:prstGeom>
        </p:spPr>
      </p:pic>
      <p:sp>
        <p:nvSpPr>
          <p:cNvPr id="22" name="Oval 21">
            <a:extLst>
              <a:ext uri="{FF2B5EF4-FFF2-40B4-BE49-F238E27FC236}">
                <a16:creationId xmlns:a16="http://schemas.microsoft.com/office/drawing/2014/main" id="{BD0618E8-370C-4083-B5F1-DA53E7CE338D}"/>
              </a:ext>
            </a:extLst>
          </p:cNvPr>
          <p:cNvSpPr/>
          <p:nvPr/>
        </p:nvSpPr>
        <p:spPr bwMode="auto">
          <a:xfrm>
            <a:off x="677636"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Create new calculated column</a:t>
            </a:r>
          </a:p>
        </p:txBody>
      </p:sp>
      <p:sp>
        <p:nvSpPr>
          <p:cNvPr id="24" name="Oval 23">
            <a:extLst>
              <a:ext uri="{FF2B5EF4-FFF2-40B4-BE49-F238E27FC236}">
                <a16:creationId xmlns:a16="http://schemas.microsoft.com/office/drawing/2014/main" id="{DA1A6540-746A-4BB4-BE09-F43773095D2A}"/>
              </a:ext>
            </a:extLst>
          </p:cNvPr>
          <p:cNvSpPr/>
          <p:nvPr/>
        </p:nvSpPr>
        <p:spPr bwMode="auto">
          <a:xfrm>
            <a:off x="3453493"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Hide unnecessary columns</a:t>
            </a:r>
          </a:p>
        </p:txBody>
      </p:sp>
      <p:sp>
        <p:nvSpPr>
          <p:cNvPr id="26" name="Oval 25">
            <a:extLst>
              <a:ext uri="{FF2B5EF4-FFF2-40B4-BE49-F238E27FC236}">
                <a16:creationId xmlns:a16="http://schemas.microsoft.com/office/drawing/2014/main" id="{E9928FAE-F637-4AEF-9B67-C7940825F924}"/>
              </a:ext>
            </a:extLst>
          </p:cNvPr>
          <p:cNvSpPr/>
          <p:nvPr/>
        </p:nvSpPr>
        <p:spPr bwMode="auto">
          <a:xfrm>
            <a:off x="6229349"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Explore edit queries, report building, and</a:t>
            </a:r>
            <a:br>
              <a:rPr lang="en-US">
                <a:solidFill>
                  <a:schemeClr val="tx1"/>
                </a:solidFill>
                <a:latin typeface="+mj-lt"/>
              </a:rPr>
            </a:br>
            <a:r>
              <a:rPr lang="en-US">
                <a:solidFill>
                  <a:schemeClr val="tx1"/>
                </a:solidFill>
                <a:latin typeface="+mj-lt"/>
              </a:rPr>
              <a:t>relationship tabs </a:t>
            </a:r>
          </a:p>
        </p:txBody>
      </p:sp>
    </p:spTree>
    <p:extLst>
      <p:ext uri="{BB962C8B-B14F-4D97-AF65-F5344CB8AC3E}">
        <p14:creationId xmlns:p14="http://schemas.microsoft.com/office/powerpoint/2010/main" val="36133539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75CE-F44D-4E51-B837-8946D368F59B}"/>
              </a:ext>
            </a:extLst>
          </p:cNvPr>
          <p:cNvSpPr>
            <a:spLocks noGrp="1"/>
          </p:cNvSpPr>
          <p:nvPr>
            <p:ph type="title"/>
          </p:nvPr>
        </p:nvSpPr>
        <p:spPr/>
        <p:txBody>
          <a:bodyPr/>
          <a:lstStyle/>
          <a:p>
            <a:r>
              <a:rPr lang="en-US"/>
              <a:t>Visualize data </a:t>
            </a:r>
          </a:p>
        </p:txBody>
      </p:sp>
      <p:sp>
        <p:nvSpPr>
          <p:cNvPr id="4" name="Content Placeholder 3">
            <a:extLst>
              <a:ext uri="{FF2B5EF4-FFF2-40B4-BE49-F238E27FC236}">
                <a16:creationId xmlns:a16="http://schemas.microsoft.com/office/drawing/2014/main" id="{5FDDA429-DD16-7FB9-31C1-E717209EF256}"/>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12DE305F-8622-44F3-A294-3896496C0B31}"/>
              </a:ext>
            </a:extLst>
          </p:cNvPr>
          <p:cNvSpPr/>
          <p:nvPr/>
        </p:nvSpPr>
        <p:spPr bwMode="auto">
          <a:xfrm>
            <a:off x="438149" y="1076323"/>
            <a:ext cx="4841423" cy="173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sz="2100">
                <a:solidFill>
                  <a:schemeClr val="tx1"/>
                </a:solidFill>
                <a:latin typeface="+mj-lt"/>
              </a:rPr>
              <a:t>Drag field names from Fields pane and drop into report canvas</a:t>
            </a:r>
          </a:p>
        </p:txBody>
      </p:sp>
      <p:sp>
        <p:nvSpPr>
          <p:cNvPr id="10" name="Rectangle 9">
            <a:extLst>
              <a:ext uri="{FF2B5EF4-FFF2-40B4-BE49-F238E27FC236}">
                <a16:creationId xmlns:a16="http://schemas.microsoft.com/office/drawing/2014/main" id="{22D6436C-7F8B-4605-8AE7-7EA184EE8A59}"/>
              </a:ext>
            </a:extLst>
          </p:cNvPr>
          <p:cNvSpPr/>
          <p:nvPr/>
        </p:nvSpPr>
        <p:spPr bwMode="auto">
          <a:xfrm>
            <a:off x="438149" y="2964383"/>
            <a:ext cx="4841423" cy="173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sz="2100">
                <a:solidFill>
                  <a:schemeClr val="tx1"/>
                </a:solidFill>
                <a:latin typeface="+mj-lt"/>
              </a:rPr>
              <a:t>In Visualizations pane, select type</a:t>
            </a:r>
            <a:br>
              <a:rPr lang="en-US" sz="2100">
                <a:solidFill>
                  <a:schemeClr val="tx1"/>
                </a:solidFill>
                <a:latin typeface="+mj-lt"/>
              </a:rPr>
            </a:br>
            <a:r>
              <a:rPr lang="en-US" sz="2100">
                <a:solidFill>
                  <a:schemeClr val="tx1"/>
                </a:solidFill>
                <a:latin typeface="+mj-lt"/>
              </a:rPr>
              <a:t>of visualization you want to create</a:t>
            </a:r>
          </a:p>
        </p:txBody>
      </p:sp>
      <p:pic>
        <p:nvPicPr>
          <p:cNvPr id="8" name="Picture 2" descr="Visualization options in Power BI">
            <a:extLst>
              <a:ext uri="{FF2B5EF4-FFF2-40B4-BE49-F238E27FC236}">
                <a16:creationId xmlns:a16="http://schemas.microsoft.com/office/drawing/2014/main" id="{8A76536E-4BCB-43E1-9B43-DC28E52AE5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1" t="-2293" r="-2864" b="-2328"/>
          <a:stretch/>
        </p:blipFill>
        <p:spPr bwMode="auto">
          <a:xfrm>
            <a:off x="5427893" y="1077516"/>
            <a:ext cx="3277195" cy="3624263"/>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711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3A38-F83A-4970-AA07-AB25A7AFB014}"/>
              </a:ext>
            </a:extLst>
          </p:cNvPr>
          <p:cNvSpPr>
            <a:spLocks noGrp="1"/>
          </p:cNvSpPr>
          <p:nvPr>
            <p:ph type="title"/>
          </p:nvPr>
        </p:nvSpPr>
        <p:spPr/>
        <p:txBody>
          <a:bodyPr/>
          <a:lstStyle/>
          <a:p>
            <a:r>
              <a:rPr lang="en-US"/>
              <a:t>Build a dashboard</a:t>
            </a:r>
          </a:p>
        </p:txBody>
      </p:sp>
      <p:sp>
        <p:nvSpPr>
          <p:cNvPr id="4" name="Content Placeholder 3">
            <a:extLst>
              <a:ext uri="{FF2B5EF4-FFF2-40B4-BE49-F238E27FC236}">
                <a16:creationId xmlns:a16="http://schemas.microsoft.com/office/drawing/2014/main" id="{17E2C98A-42A7-B84A-F12B-140643C069B3}"/>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766BE4A1-C5CB-4708-935C-82293288E3B1}"/>
              </a:ext>
            </a:extLst>
          </p:cNvPr>
          <p:cNvSpPr/>
          <p:nvPr/>
        </p:nvSpPr>
        <p:spPr bwMode="auto">
          <a:xfrm>
            <a:off x="438150" y="1523998"/>
            <a:ext cx="2743201" cy="11620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a:solidFill>
                  <a:schemeClr val="tx1"/>
                </a:solidFill>
                <a:latin typeface="+mj-lt"/>
              </a:rPr>
              <a:t>Dashboard:</a:t>
            </a:r>
          </a:p>
          <a:p>
            <a:r>
              <a:rPr lang="en-US" sz="1500">
                <a:solidFill>
                  <a:schemeClr val="tx1"/>
                </a:solidFill>
              </a:rPr>
              <a:t>One-page visualization created from within Power BI service (online)</a:t>
            </a:r>
          </a:p>
        </p:txBody>
      </p:sp>
      <p:sp>
        <p:nvSpPr>
          <p:cNvPr id="7" name="Rectangle 6">
            <a:extLst>
              <a:ext uri="{FF2B5EF4-FFF2-40B4-BE49-F238E27FC236}">
                <a16:creationId xmlns:a16="http://schemas.microsoft.com/office/drawing/2014/main" id="{48822989-08C6-4CFF-9EB7-9142E3DE690F}"/>
              </a:ext>
            </a:extLst>
          </p:cNvPr>
          <p:cNvSpPr/>
          <p:nvPr/>
        </p:nvSpPr>
        <p:spPr bwMode="auto">
          <a:xfrm>
            <a:off x="438150" y="2828926"/>
            <a:ext cx="2743201" cy="11715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a:solidFill>
                  <a:schemeClr val="tx1"/>
                </a:solidFill>
                <a:latin typeface="+mj-lt"/>
              </a:rPr>
              <a:t>Pin visuals from reports to create dashboards</a:t>
            </a:r>
          </a:p>
        </p:txBody>
      </p:sp>
      <p:pic>
        <p:nvPicPr>
          <p:cNvPr id="9" name="Picture 2" descr="A Power BI dashboard">
            <a:extLst>
              <a:ext uri="{FF2B5EF4-FFF2-40B4-BE49-F238E27FC236}">
                <a16:creationId xmlns:a16="http://schemas.microsoft.com/office/drawing/2014/main" id="{DE81EC07-3461-4F91-A6B8-6AD196F2AB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0" t="-3477" r="-1702" b="-3289"/>
          <a:stretch/>
        </p:blipFill>
        <p:spPr bwMode="auto">
          <a:xfrm>
            <a:off x="3324226" y="1523999"/>
            <a:ext cx="5380862" cy="2476500"/>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9145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69E3-AF99-4ED3-892F-0AD34483DE41}"/>
              </a:ext>
            </a:extLst>
          </p:cNvPr>
          <p:cNvSpPr>
            <a:spLocks noGrp="1"/>
          </p:cNvSpPr>
          <p:nvPr>
            <p:ph type="title"/>
          </p:nvPr>
        </p:nvSpPr>
        <p:spPr/>
        <p:txBody>
          <a:bodyPr/>
          <a:lstStyle/>
          <a:p>
            <a:r>
              <a:rPr lang="en-US"/>
              <a:t>Collaborate and share</a:t>
            </a:r>
          </a:p>
        </p:txBody>
      </p:sp>
      <p:sp>
        <p:nvSpPr>
          <p:cNvPr id="4" name="Content Placeholder 3">
            <a:extLst>
              <a:ext uri="{FF2B5EF4-FFF2-40B4-BE49-F238E27FC236}">
                <a16:creationId xmlns:a16="http://schemas.microsoft.com/office/drawing/2014/main" id="{C864612B-9046-3227-6C8C-07FD07B77298}"/>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2D46E3CA-FDA7-4C5F-AE2A-AA63E6B137BB}"/>
              </a:ext>
            </a:extLst>
          </p:cNvPr>
          <p:cNvSpPr/>
          <p:nvPr/>
        </p:nvSpPr>
        <p:spPr bwMode="auto">
          <a:xfrm>
            <a:off x="438150" y="1523999"/>
            <a:ext cx="1781176" cy="30384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a:solidFill>
                  <a:schemeClr val="tx1"/>
                </a:solidFill>
                <a:latin typeface="+mj-lt"/>
              </a:rPr>
              <a:t>Tip:</a:t>
            </a:r>
          </a:p>
          <a:p>
            <a:r>
              <a:rPr lang="en-US" sz="1500">
                <a:solidFill>
                  <a:schemeClr val="tx1"/>
                </a:solidFill>
              </a:rPr>
              <a:t>If you are unable to share with a colleague, you may need to check you and your colleague’s licensing. </a:t>
            </a:r>
          </a:p>
        </p:txBody>
      </p:sp>
      <p:pic>
        <p:nvPicPr>
          <p:cNvPr id="7" name="Picture 2" descr="A screenshot which shows &quot;My workplace&quot; and highlighting the Share button in the dashboard">
            <a:extLst>
              <a:ext uri="{FF2B5EF4-FFF2-40B4-BE49-F238E27FC236}">
                <a16:creationId xmlns:a16="http://schemas.microsoft.com/office/drawing/2014/main" id="{EE89702F-5371-4600-9348-6D81149760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8" t="-2796" r="-1433" b="-2505"/>
          <a:stretch/>
        </p:blipFill>
        <p:spPr bwMode="auto">
          <a:xfrm>
            <a:off x="2352676" y="1523999"/>
            <a:ext cx="6352412" cy="3038475"/>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4366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3222984-8D77-435B-AC96-3439B9F7BE22}"/>
              </a:ext>
            </a:extLst>
          </p:cNvPr>
          <p:cNvPicPr>
            <a:picLocks noChangeAspect="1"/>
          </p:cNvPicPr>
          <p:nvPr/>
        </p:nvPicPr>
        <p:blipFill>
          <a:blip r:embed="rId2"/>
          <a:stretch>
            <a:fillRect/>
          </a:stretch>
        </p:blipFill>
        <p:spPr>
          <a:xfrm>
            <a:off x="7858286" y="4502868"/>
            <a:ext cx="1285714" cy="523810"/>
          </a:xfrm>
          <a:prstGeom prst="rect">
            <a:avLst/>
          </a:prstGeom>
        </p:spPr>
      </p:pic>
      <p:sp>
        <p:nvSpPr>
          <p:cNvPr id="3" name="Title 2">
            <a:extLst>
              <a:ext uri="{FF2B5EF4-FFF2-40B4-BE49-F238E27FC236}">
                <a16:creationId xmlns:a16="http://schemas.microsoft.com/office/drawing/2014/main" id="{C07CF03B-0B35-4828-B627-DBB2A57E4FA5}"/>
              </a:ext>
            </a:extLst>
          </p:cNvPr>
          <p:cNvSpPr>
            <a:spLocks noGrp="1"/>
          </p:cNvSpPr>
          <p:nvPr>
            <p:ph type="title"/>
          </p:nvPr>
        </p:nvSpPr>
        <p:spPr/>
        <p:txBody>
          <a:bodyPr/>
          <a:lstStyle/>
          <a:p>
            <a:r>
              <a:rPr lang="en-US" dirty="0"/>
              <a:t>Tim’s Ideal Testing Room</a:t>
            </a:r>
          </a:p>
        </p:txBody>
      </p:sp>
      <p:pic>
        <p:nvPicPr>
          <p:cNvPr id="2" name="Picture 1">
            <a:extLst>
              <a:ext uri="{FF2B5EF4-FFF2-40B4-BE49-F238E27FC236}">
                <a16:creationId xmlns:a16="http://schemas.microsoft.com/office/drawing/2014/main" id="{7B8FB980-E2D4-4D4C-AA8B-1C6CA1F49AAD}"/>
              </a:ext>
            </a:extLst>
          </p:cNvPr>
          <p:cNvPicPr>
            <a:picLocks noChangeAspect="1"/>
          </p:cNvPicPr>
          <p:nvPr/>
        </p:nvPicPr>
        <p:blipFill>
          <a:blip r:embed="rId3"/>
          <a:stretch>
            <a:fillRect/>
          </a:stretch>
        </p:blipFill>
        <p:spPr>
          <a:xfrm>
            <a:off x="1067688" y="904532"/>
            <a:ext cx="7008624" cy="4093895"/>
          </a:xfrm>
          <a:prstGeom prst="rect">
            <a:avLst/>
          </a:prstGeom>
        </p:spPr>
      </p:pic>
      <p:sp>
        <p:nvSpPr>
          <p:cNvPr id="4" name="Speech Bubble: Rectangle 3">
            <a:extLst>
              <a:ext uri="{FF2B5EF4-FFF2-40B4-BE49-F238E27FC236}">
                <a16:creationId xmlns:a16="http://schemas.microsoft.com/office/drawing/2014/main" id="{C2960567-3F9A-49D7-92BF-E50DF794073E}"/>
              </a:ext>
            </a:extLst>
          </p:cNvPr>
          <p:cNvSpPr/>
          <p:nvPr/>
        </p:nvSpPr>
        <p:spPr>
          <a:xfrm>
            <a:off x="4870450" y="1652414"/>
            <a:ext cx="2692400" cy="508000"/>
          </a:xfrm>
          <a:prstGeom prst="wedgeRectCallout">
            <a:avLst>
              <a:gd name="adj1" fmla="val -50786"/>
              <a:gd name="adj2" fmla="val -1442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PS TT Commons DemiBold"/>
                <a:ea typeface="+mn-ea"/>
                <a:cs typeface="+mn-cs"/>
              </a:rPr>
              <a:t>No interruptions or bio breaks</a:t>
            </a:r>
          </a:p>
        </p:txBody>
      </p:sp>
      <p:sp>
        <p:nvSpPr>
          <p:cNvPr id="5" name="Speech Bubble: Rectangle 4">
            <a:extLst>
              <a:ext uri="{FF2B5EF4-FFF2-40B4-BE49-F238E27FC236}">
                <a16:creationId xmlns:a16="http://schemas.microsoft.com/office/drawing/2014/main" id="{6D77C598-C4C5-4749-9A24-0C23A3CFDB30}"/>
              </a:ext>
            </a:extLst>
          </p:cNvPr>
          <p:cNvSpPr/>
          <p:nvPr/>
        </p:nvSpPr>
        <p:spPr>
          <a:xfrm>
            <a:off x="2425700" y="2448668"/>
            <a:ext cx="2692400" cy="508000"/>
          </a:xfrm>
          <a:prstGeom prst="wedgeRectCallout">
            <a:avLst>
              <a:gd name="adj1" fmla="val -56446"/>
              <a:gd name="adj2" fmla="val -855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PS TT Commons DemiBold"/>
                <a:ea typeface="+mn-ea"/>
                <a:cs typeface="+mn-cs"/>
              </a:rPr>
              <a:t>Cover monitors and cameras</a:t>
            </a:r>
          </a:p>
        </p:txBody>
      </p:sp>
      <p:sp>
        <p:nvSpPr>
          <p:cNvPr id="6" name="Speech Bubble: Rectangle 5">
            <a:extLst>
              <a:ext uri="{FF2B5EF4-FFF2-40B4-BE49-F238E27FC236}">
                <a16:creationId xmlns:a16="http://schemas.microsoft.com/office/drawing/2014/main" id="{6B24F84F-E4CE-4D63-9ACD-5CB27D95C9F1}"/>
              </a:ext>
            </a:extLst>
          </p:cNvPr>
          <p:cNvSpPr/>
          <p:nvPr/>
        </p:nvSpPr>
        <p:spPr>
          <a:xfrm>
            <a:off x="6318250" y="3943350"/>
            <a:ext cx="2692400" cy="508000"/>
          </a:xfrm>
          <a:prstGeom prst="wedgeRectCallout">
            <a:avLst>
              <a:gd name="adj1" fmla="val -12106"/>
              <a:gd name="adj2" fmla="val -1511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PS TT Commons DemiBold"/>
                <a:ea typeface="+mn-ea"/>
                <a:cs typeface="+mn-cs"/>
              </a:rPr>
              <a:t>Clear table with laptop</a:t>
            </a:r>
          </a:p>
        </p:txBody>
      </p:sp>
      <p:sp>
        <p:nvSpPr>
          <p:cNvPr id="7" name="Speech Bubble: Rectangle 6">
            <a:extLst>
              <a:ext uri="{FF2B5EF4-FFF2-40B4-BE49-F238E27FC236}">
                <a16:creationId xmlns:a16="http://schemas.microsoft.com/office/drawing/2014/main" id="{12E39788-8534-4460-8F99-8F5E762317D9}"/>
              </a:ext>
            </a:extLst>
          </p:cNvPr>
          <p:cNvSpPr/>
          <p:nvPr/>
        </p:nvSpPr>
        <p:spPr>
          <a:xfrm>
            <a:off x="3282950" y="3943350"/>
            <a:ext cx="2692400" cy="508000"/>
          </a:xfrm>
          <a:prstGeom prst="wedgeRectCallout">
            <a:avLst>
              <a:gd name="adj1" fmla="val 38130"/>
              <a:gd name="adj2" fmla="val -1552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PS TT Commons DemiBold"/>
                <a:ea typeface="+mn-ea"/>
                <a:cs typeface="+mn-cs"/>
              </a:rPr>
              <a:t>Pull back for environment photos</a:t>
            </a:r>
          </a:p>
        </p:txBody>
      </p:sp>
    </p:spTree>
    <p:extLst>
      <p:ext uri="{BB962C8B-B14F-4D97-AF65-F5344CB8AC3E}">
        <p14:creationId xmlns:p14="http://schemas.microsoft.com/office/powerpoint/2010/main" val="149414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E1129A-F5B2-4EAF-979A-D8197ECA4D4F}"/>
              </a:ext>
            </a:extLst>
          </p:cNvPr>
          <p:cNvPicPr>
            <a:picLocks noChangeAspect="1"/>
          </p:cNvPicPr>
          <p:nvPr/>
        </p:nvPicPr>
        <p:blipFill>
          <a:blip r:embed="rId2"/>
          <a:stretch>
            <a:fillRect/>
          </a:stretch>
        </p:blipFill>
        <p:spPr>
          <a:xfrm>
            <a:off x="7858286" y="4542343"/>
            <a:ext cx="1285714" cy="523810"/>
          </a:xfrm>
          <a:prstGeom prst="rect">
            <a:avLst/>
          </a:prstGeom>
        </p:spPr>
      </p:pic>
      <p:sp>
        <p:nvSpPr>
          <p:cNvPr id="2" name="Title 1">
            <a:extLst>
              <a:ext uri="{FF2B5EF4-FFF2-40B4-BE49-F238E27FC236}">
                <a16:creationId xmlns:a16="http://schemas.microsoft.com/office/drawing/2014/main" id="{6180A463-A380-4406-B1B1-56827E9BBA09}"/>
              </a:ext>
            </a:extLst>
          </p:cNvPr>
          <p:cNvSpPr>
            <a:spLocks noGrp="1"/>
          </p:cNvSpPr>
          <p:nvPr>
            <p:ph type="title"/>
          </p:nvPr>
        </p:nvSpPr>
        <p:spPr/>
        <p:txBody>
          <a:bodyPr/>
          <a:lstStyle/>
          <a:p>
            <a:r>
              <a:rPr lang="en-US" dirty="0"/>
              <a:t>Congratulations!</a:t>
            </a:r>
          </a:p>
        </p:txBody>
      </p:sp>
      <p:pic>
        <p:nvPicPr>
          <p:cNvPr id="4" name="Picture 3">
            <a:extLst>
              <a:ext uri="{FF2B5EF4-FFF2-40B4-BE49-F238E27FC236}">
                <a16:creationId xmlns:a16="http://schemas.microsoft.com/office/drawing/2014/main" id="{E6017E0C-2FC8-478B-9598-BBAD27BF6C83}"/>
              </a:ext>
            </a:extLst>
          </p:cNvPr>
          <p:cNvPicPr>
            <a:picLocks noChangeAspect="1"/>
          </p:cNvPicPr>
          <p:nvPr/>
        </p:nvPicPr>
        <p:blipFill>
          <a:blip r:embed="rId3"/>
          <a:stretch>
            <a:fillRect/>
          </a:stretch>
        </p:blipFill>
        <p:spPr>
          <a:xfrm>
            <a:off x="2352420" y="836023"/>
            <a:ext cx="4439161" cy="4230130"/>
          </a:xfrm>
          <a:prstGeom prst="rect">
            <a:avLst/>
          </a:prstGeom>
        </p:spPr>
      </p:pic>
    </p:spTree>
    <p:extLst>
      <p:ext uri="{BB962C8B-B14F-4D97-AF65-F5344CB8AC3E}">
        <p14:creationId xmlns:p14="http://schemas.microsoft.com/office/powerpoint/2010/main" val="27972197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PL-900 Item Types</a:t>
            </a:r>
            <a:br>
              <a:rPr lang="en-US" dirty="0"/>
            </a:br>
            <a:endParaRPr lang="en-US" dirty="0"/>
          </a:p>
        </p:txBody>
      </p:sp>
    </p:spTree>
    <p:extLst>
      <p:ext uri="{BB962C8B-B14F-4D97-AF65-F5344CB8AC3E}">
        <p14:creationId xmlns:p14="http://schemas.microsoft.com/office/powerpoint/2010/main" val="25106370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Single Answer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3"/>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25672345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1069016" y="896793"/>
            <a:ext cx="7005967" cy="3665833"/>
          </a:xfrm>
          <a:prstGeom prst="rect">
            <a:avLst/>
          </a:prstGeom>
          <a:ln w="12700">
            <a:solidFill>
              <a:schemeClr val="tx1"/>
            </a:solidFill>
          </a:ln>
        </p:spPr>
      </p:pic>
    </p:spTree>
    <p:extLst>
      <p:ext uri="{BB962C8B-B14F-4D97-AF65-F5344CB8AC3E}">
        <p14:creationId xmlns:p14="http://schemas.microsoft.com/office/powerpoint/2010/main" val="10837702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Answer Multiple Choice</a:t>
            </a:r>
          </a:p>
        </p:txBody>
      </p:sp>
      <p:pic>
        <p:nvPicPr>
          <p:cNvPr id="4" name="Picture 3">
            <a:extLst>
              <a:ext uri="{FF2B5EF4-FFF2-40B4-BE49-F238E27FC236}">
                <a16:creationId xmlns:a16="http://schemas.microsoft.com/office/drawing/2014/main" id="{36202EFF-4161-4F93-84DF-99558898F778}"/>
              </a:ext>
            </a:extLst>
          </p:cNvPr>
          <p:cNvPicPr>
            <a:picLocks noChangeAspect="1"/>
          </p:cNvPicPr>
          <p:nvPr/>
        </p:nvPicPr>
        <p:blipFill>
          <a:blip r:embed="rId3"/>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73956388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44784968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enable boot diagnostics.</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80047508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3"/>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11931065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10757530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58479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10442</TotalTime>
  <Words>14910</Words>
  <Application>Microsoft Office PowerPoint</Application>
  <PresentationFormat>On-screen Show (16:9)</PresentationFormat>
  <Paragraphs>1077</Paragraphs>
  <Slides>95</Slides>
  <Notes>74</Notes>
  <HiddenSlides>0</HiddenSlides>
  <MMClips>0</MMClips>
  <ScaleCrop>false</ScaleCrop>
  <HeadingPairs>
    <vt:vector size="6" baseType="variant">
      <vt:variant>
        <vt:lpstr>Fonts Used</vt:lpstr>
      </vt:variant>
      <vt:variant>
        <vt:i4>22</vt:i4>
      </vt:variant>
      <vt:variant>
        <vt:lpstr>Theme</vt:lpstr>
      </vt:variant>
      <vt:variant>
        <vt:i4>2</vt:i4>
      </vt:variant>
      <vt:variant>
        <vt:lpstr>Slide Titles</vt:lpstr>
      </vt:variant>
      <vt:variant>
        <vt:i4>95</vt:i4>
      </vt:variant>
    </vt:vector>
  </HeadingPairs>
  <TitlesOfParts>
    <vt:vector size="119"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Roboto Mono</vt:lpstr>
      <vt:lpstr>Segoe</vt:lpstr>
      <vt:lpstr>Segoe UI</vt:lpstr>
      <vt:lpstr>Segoe UI Light</vt:lpstr>
      <vt:lpstr>Segoe UI Semibold</vt:lpstr>
      <vt:lpstr>Segoe UI VSS (Regular)</vt:lpstr>
      <vt:lpstr>Symbol</vt:lpstr>
      <vt:lpstr>Tahoma</vt:lpstr>
      <vt:lpstr>Wingdings</vt:lpstr>
      <vt:lpstr>Wingdings 3</vt:lpstr>
      <vt:lpstr>Standard_LiveLessons_2017</vt:lpstr>
      <vt:lpstr>PSTTCommons</vt:lpstr>
      <vt:lpstr>Exam PL-900: Microsoft Power Platform Fundamentals Crash Course</vt:lpstr>
      <vt:lpstr>Tim Warner</vt:lpstr>
      <vt:lpstr>Course Materials</vt:lpstr>
      <vt:lpstr>Session 1 of 2 Learning Goals</vt:lpstr>
      <vt:lpstr>Session 2 of 2 Learning Goals</vt:lpstr>
      <vt:lpstr>A Different Kind of Training</vt:lpstr>
      <vt:lpstr>Session Recordings</vt:lpstr>
      <vt:lpstr>Session Recordings</vt:lpstr>
      <vt:lpstr>Session Recordings</vt:lpstr>
      <vt:lpstr>Session Recordings</vt:lpstr>
      <vt:lpstr>Mobile Browser: learning.oreilly.com</vt:lpstr>
      <vt:lpstr>O'Reilly Mobile App</vt:lpstr>
      <vt:lpstr>Exam PL-900 Updates</vt:lpstr>
      <vt:lpstr> </vt:lpstr>
      <vt:lpstr> </vt:lpstr>
      <vt:lpstr> </vt:lpstr>
      <vt:lpstr> </vt:lpstr>
      <vt:lpstr>Thank you!</vt:lpstr>
      <vt:lpstr>Power Platform Overview</vt:lpstr>
      <vt:lpstr>Microsoft Power Platform</vt:lpstr>
      <vt:lpstr>What is Microsoft Dynamics?</vt:lpstr>
      <vt:lpstr>Power Platform Licensing Guide</vt:lpstr>
      <vt:lpstr>Power Platform Licensing</vt:lpstr>
      <vt:lpstr>Build and consume solutions for web and mobile with Power Apps</vt:lpstr>
      <vt:lpstr>Automate and integrate business processes with Power Automate</vt:lpstr>
      <vt:lpstr>Gain insights from your data regardless of where it lives with Power BI</vt:lpstr>
      <vt:lpstr>Build powerful chatbots with Power Virtual Agents</vt:lpstr>
      <vt:lpstr>Put all your data to work with Dataverse</vt:lpstr>
      <vt:lpstr>Data connectors</vt:lpstr>
      <vt:lpstr>Data Loss Prevention, compliance, privacy, and accessibility</vt:lpstr>
      <vt:lpstr>Microsoft Dataverse</vt:lpstr>
      <vt:lpstr>Overview of Microsoft Dataverse</vt:lpstr>
      <vt:lpstr>Identify tables and columns in Dataverse</vt:lpstr>
      <vt:lpstr>Understand relationships</vt:lpstr>
      <vt:lpstr>Environments in Microsoft Dataverse</vt:lpstr>
      <vt:lpstr>Power Apps</vt:lpstr>
      <vt:lpstr>Power Apps and what it can do for you</vt:lpstr>
      <vt:lpstr>Canvas apps</vt:lpstr>
      <vt:lpstr>Model-driven apps</vt:lpstr>
      <vt:lpstr>Portals</vt:lpstr>
      <vt:lpstr>Forms</vt:lpstr>
      <vt:lpstr>Input Controls</vt:lpstr>
      <vt:lpstr>Functions</vt:lpstr>
      <vt:lpstr>Share an app</vt:lpstr>
      <vt:lpstr>Model-driven apps</vt:lpstr>
      <vt:lpstr>Building blocks of model-driven apps</vt:lpstr>
      <vt:lpstr>Design of model-driven apps</vt:lpstr>
      <vt:lpstr>Authentication</vt:lpstr>
      <vt:lpstr>Authorization</vt:lpstr>
      <vt:lpstr>Power Automate</vt:lpstr>
      <vt:lpstr>The value Power Automate brings</vt:lpstr>
      <vt:lpstr>Example: A purchase order approval</vt:lpstr>
      <vt:lpstr>Example: A purchase order approval – continued</vt:lpstr>
      <vt:lpstr>The three types of flows you can create with Power Automate</vt:lpstr>
      <vt:lpstr>Add artificial intelligence to your flow without writing code</vt:lpstr>
      <vt:lpstr>Important concepts in Microsoft Power Automate</vt:lpstr>
      <vt:lpstr>Trigger or run the flow</vt:lpstr>
      <vt:lpstr>Scheduled flows</vt:lpstr>
      <vt:lpstr>Power Virtual Agents</vt:lpstr>
      <vt:lpstr>Power Virtual Agents and what can it do for you</vt:lpstr>
      <vt:lpstr>Power Virtual Agents components - Topics</vt:lpstr>
      <vt:lpstr>Power Virtual Agents components - Entities</vt:lpstr>
      <vt:lpstr>Power Virtual Agents components - Actions</vt:lpstr>
      <vt:lpstr>Power Virtual Agents components - Publishing</vt:lpstr>
      <vt:lpstr>Create a chatbot</vt:lpstr>
      <vt:lpstr>Create a topic</vt:lpstr>
      <vt:lpstr>Work with topics</vt:lpstr>
      <vt:lpstr>Test a chatbot</vt:lpstr>
      <vt:lpstr>Publish a chatbot</vt:lpstr>
      <vt:lpstr>Analyzing a chatbot</vt:lpstr>
      <vt:lpstr>Power BI</vt:lpstr>
      <vt:lpstr>What is Power BI?</vt:lpstr>
      <vt:lpstr>What is Power BI? - continued</vt:lpstr>
      <vt:lpstr>Template Apps</vt:lpstr>
      <vt:lpstr>Power BI Tools</vt:lpstr>
      <vt:lpstr>Data modeling and visualizations</vt:lpstr>
      <vt:lpstr>Filter data with Power BI</vt:lpstr>
      <vt:lpstr>Transform data</vt:lpstr>
      <vt:lpstr>Clean data</vt:lpstr>
      <vt:lpstr>Work with aggregates in the Power BI service</vt:lpstr>
      <vt:lpstr>Security and Administration</vt:lpstr>
      <vt:lpstr>Transform data</vt:lpstr>
      <vt:lpstr>Visualize data </vt:lpstr>
      <vt:lpstr>Build a dashboard</vt:lpstr>
      <vt:lpstr>Collaborate and share</vt:lpstr>
      <vt:lpstr>Tim’s Ideal Testing Room</vt:lpstr>
      <vt:lpstr>Congratulations!</vt:lpstr>
      <vt:lpstr>Exam PL-900 Item Types </vt:lpstr>
      <vt:lpstr> Single Answer Multiple Choice</vt:lpstr>
      <vt:lpstr> Multiple Answer Multiple Choice</vt:lpstr>
      <vt:lpstr>Repeated Scenario</vt:lpstr>
      <vt:lpstr>Repeated Scenario</vt:lpstr>
      <vt:lpstr> Select and Place</vt:lpstr>
      <vt:lpstr>Microsoft Online Testing </vt:lpstr>
      <vt:lpstr>Microsoft Online Testing Process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Team Lead</cp:lastModifiedBy>
  <cp:revision>222</cp:revision>
  <dcterms:created xsi:type="dcterms:W3CDTF">2015-09-28T19:52:00Z</dcterms:created>
  <dcterms:modified xsi:type="dcterms:W3CDTF">2022-10-13T11:39:42Z</dcterms:modified>
</cp:coreProperties>
</file>